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6" r:id="rId2"/>
    <p:sldMasterId id="2147483664" r:id="rId3"/>
    <p:sldMasterId id="2147483663" r:id="rId4"/>
    <p:sldMasterId id="2147483661" r:id="rId5"/>
    <p:sldMasterId id="2147483668" r:id="rId6"/>
    <p:sldMasterId id="2147484258" r:id="rId7"/>
    <p:sldMasterId id="2147484385" r:id="rId8"/>
    <p:sldMasterId id="2147484398" r:id="rId9"/>
    <p:sldMasterId id="2147484410" r:id="rId10"/>
    <p:sldMasterId id="2147484435" r:id="rId11"/>
    <p:sldMasterId id="2147484447" r:id="rId12"/>
    <p:sldMasterId id="2147484459" r:id="rId13"/>
    <p:sldMasterId id="2147484462" r:id="rId14"/>
    <p:sldMasterId id="2147484477" r:id="rId15"/>
    <p:sldMasterId id="2147484490" r:id="rId16"/>
    <p:sldMasterId id="2147484492" r:id="rId17"/>
    <p:sldMasterId id="2147484504" r:id="rId18"/>
    <p:sldMasterId id="2147484517" r:id="rId19"/>
    <p:sldMasterId id="2147484529" r:id="rId20"/>
  </p:sldMasterIdLst>
  <p:notesMasterIdLst>
    <p:notesMasterId r:id="rId106"/>
  </p:notesMasterIdLst>
  <p:sldIdLst>
    <p:sldId id="256" r:id="rId21"/>
    <p:sldId id="257" r:id="rId22"/>
    <p:sldId id="276" r:id="rId23"/>
    <p:sldId id="277" r:id="rId24"/>
    <p:sldId id="267"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703" r:id="rId38"/>
    <p:sldId id="704" r:id="rId39"/>
    <p:sldId id="333" r:id="rId40"/>
    <p:sldId id="659" r:id="rId41"/>
    <p:sldId id="335" r:id="rId42"/>
    <p:sldId id="336" r:id="rId43"/>
    <p:sldId id="337" r:id="rId44"/>
    <p:sldId id="269" r:id="rId45"/>
    <p:sldId id="338" r:id="rId46"/>
    <p:sldId id="371" r:id="rId47"/>
    <p:sldId id="339" r:id="rId48"/>
    <p:sldId id="340" r:id="rId49"/>
    <p:sldId id="341" r:id="rId50"/>
    <p:sldId id="342" r:id="rId51"/>
    <p:sldId id="343" r:id="rId52"/>
    <p:sldId id="344" r:id="rId53"/>
    <p:sldId id="345" r:id="rId54"/>
    <p:sldId id="346" r:id="rId55"/>
    <p:sldId id="347" r:id="rId56"/>
    <p:sldId id="317" r:id="rId57"/>
    <p:sldId id="318" r:id="rId58"/>
    <p:sldId id="350" r:id="rId59"/>
    <p:sldId id="372" r:id="rId60"/>
    <p:sldId id="351" r:id="rId61"/>
    <p:sldId id="352" r:id="rId62"/>
    <p:sldId id="353" r:id="rId63"/>
    <p:sldId id="354" r:id="rId64"/>
    <p:sldId id="355" r:id="rId65"/>
    <p:sldId id="356" r:id="rId66"/>
    <p:sldId id="357" r:id="rId67"/>
    <p:sldId id="359" r:id="rId68"/>
    <p:sldId id="705" r:id="rId69"/>
    <p:sldId id="361" r:id="rId70"/>
    <p:sldId id="362" r:id="rId71"/>
    <p:sldId id="363" r:id="rId72"/>
    <p:sldId id="364" r:id="rId73"/>
    <p:sldId id="365" r:id="rId74"/>
    <p:sldId id="366" r:id="rId75"/>
    <p:sldId id="367" r:id="rId76"/>
    <p:sldId id="368" r:id="rId77"/>
    <p:sldId id="369" r:id="rId78"/>
    <p:sldId id="370" r:id="rId79"/>
    <p:sldId id="275" r:id="rId80"/>
    <p:sldId id="274" r:id="rId81"/>
    <p:sldId id="265" r:id="rId82"/>
    <p:sldId id="313" r:id="rId83"/>
    <p:sldId id="260" r:id="rId84"/>
    <p:sldId id="278" r:id="rId85"/>
    <p:sldId id="309" r:id="rId86"/>
    <p:sldId id="311" r:id="rId87"/>
    <p:sldId id="310" r:id="rId88"/>
    <p:sldId id="312" r:id="rId89"/>
    <p:sldId id="307" r:id="rId90"/>
    <p:sldId id="264" r:id="rId91"/>
    <p:sldId id="262" r:id="rId92"/>
    <p:sldId id="282" r:id="rId93"/>
    <p:sldId id="259" r:id="rId94"/>
    <p:sldId id="292" r:id="rId95"/>
    <p:sldId id="293" r:id="rId96"/>
    <p:sldId id="284" r:id="rId97"/>
    <p:sldId id="285" r:id="rId98"/>
    <p:sldId id="305" r:id="rId99"/>
    <p:sldId id="258" r:id="rId100"/>
    <p:sldId id="287" r:id="rId101"/>
    <p:sldId id="294" r:id="rId102"/>
    <p:sldId id="263" r:id="rId103"/>
    <p:sldId id="314" r:id="rId104"/>
    <p:sldId id="523"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84"/>
    <p:restoredTop sz="86707"/>
  </p:normalViewPr>
  <p:slideViewPr>
    <p:cSldViewPr>
      <p:cViewPr varScale="1">
        <p:scale>
          <a:sx n="125" d="100"/>
          <a:sy n="125" d="100"/>
        </p:scale>
        <p:origin x="160" y="376"/>
      </p:cViewPr>
      <p:guideLst>
        <p:guide orient="horz" pos="2160"/>
        <p:guide pos="2880"/>
      </p:guideLst>
    </p:cSldViewPr>
  </p:slideViewPr>
  <p:outlineViewPr>
    <p:cViewPr>
      <p:scale>
        <a:sx n="33" d="100"/>
        <a:sy n="33" d="100"/>
      </p:scale>
      <p:origin x="0" y="4936"/>
    </p:cViewPr>
  </p:outlineViewPr>
  <p:notesTextViewPr>
    <p:cViewPr>
      <p:scale>
        <a:sx n="100" d="100"/>
        <a:sy n="100" d="100"/>
      </p:scale>
      <p:origin x="0" y="0"/>
    </p:cViewPr>
  </p:notesTextViewPr>
  <p:sorterViewPr>
    <p:cViewPr varScale="1">
      <p:scale>
        <a:sx n="50" d="100"/>
        <a:sy n="50" d="100"/>
      </p:scale>
      <p:origin x="0" y="55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heme" Target="theme/theme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6F82BA1B-D54F-8945-BBFB-4148324822E5}" type="slidenum">
              <a:rPr lang="en-US" smtClean="0"/>
              <a:pPr>
                <a:defRPr/>
              </a:pPr>
              <a:t>‹#›</a:t>
            </a:fld>
            <a:endParaRPr lang="en-US" dirty="0"/>
          </a:p>
        </p:txBody>
      </p:sp>
    </p:spTree>
    <p:extLst>
      <p:ext uri="{BB962C8B-B14F-4D97-AF65-F5344CB8AC3E}">
        <p14:creationId xmlns:p14="http://schemas.microsoft.com/office/powerpoint/2010/main" val="842164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30A744-4BC1-274C-AB03-DB92DFC45236}"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latin typeface="Arial" panose="020B0604020202020204" pitchFamily="34" charset="0"/>
              </a:rPr>
              <a:pPr/>
              <a:t>11</a:t>
            </a:fld>
            <a:endParaRPr lang="en-US" altLang="zh-CN" sz="1200" dirty="0">
              <a:solidFill>
                <a:prstClr val="black"/>
              </a:solidFill>
              <a:latin typeface="Arial" panose="020B0604020202020204" pitchFamily="34"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latin typeface="Arial" panose="020B0604020202020204" pitchFamily="34" charset="0"/>
              </a:rPr>
              <a:pPr/>
              <a:t>12</a:t>
            </a:fld>
            <a:endParaRPr lang="en-US" altLang="zh-CN" sz="1200" dirty="0">
              <a:solidFill>
                <a:srgbClr val="000000"/>
              </a:solidFill>
              <a:latin typeface="Arial" panose="020B0604020202020204"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latin typeface="Arial" panose="020B0604020202020204" pitchFamily="34" charset="0"/>
              </a:rPr>
              <a:pPr/>
              <a:t>13</a:t>
            </a:fld>
            <a:endParaRPr lang="en-US" altLang="zh-CN" sz="1200" dirty="0">
              <a:solidFill>
                <a:srgbClr val="000000"/>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latin typeface="Arial" panose="020B0604020202020204" pitchFamily="34" charset="0"/>
              </a:rPr>
              <a:pPr/>
              <a:t>14</a:t>
            </a:fld>
            <a:endParaRPr lang="en-US" altLang="zh-CN" sz="1200" dirty="0">
              <a:solidFill>
                <a:prstClr val="black"/>
              </a:solidFill>
              <a:latin typeface="Arial" panose="020B0604020202020204" pitchFamily="34"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latin typeface="Arial" panose="020B0604020202020204" pitchFamily="34" charset="0"/>
              </a:rPr>
              <a:pPr/>
              <a:t>15</a:t>
            </a:fld>
            <a:endParaRPr lang="en-US" altLang="zh-CN" sz="1200" dirty="0">
              <a:solidFill>
                <a:prstClr val="black"/>
              </a:solidFill>
              <a:latin typeface="Arial" panose="020B0604020202020204" pitchFamily="34"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latin typeface="Arial" panose="020B0604020202020204" pitchFamily="34" charset="0"/>
              </a:rPr>
              <a:pPr/>
              <a:t>16</a:t>
            </a:fld>
            <a:endParaRPr lang="en-US" altLang="zh-CN" sz="1200" dirty="0">
              <a:solidFill>
                <a:srgbClr val="000000"/>
              </a:solidFill>
              <a:latin typeface="Arial" panose="020B0604020202020204" pitchFamily="34"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latin typeface="Arial" panose="020B0604020202020204" pitchFamily="34" charset="0"/>
              </a:rPr>
              <a:pPr/>
              <a:t>17</a:t>
            </a:fld>
            <a:endParaRPr lang="en-US" altLang="zh-CN" sz="1200" dirty="0">
              <a:solidFill>
                <a:srgbClr val="000000"/>
              </a:solidFill>
              <a:latin typeface="Arial" panose="020B0604020202020204" pitchFamily="34"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latin typeface="Arial" panose="020B0604020202020204" pitchFamily="34" charset="0"/>
              </a:rPr>
              <a:pPr/>
              <a:t>20</a:t>
            </a:fld>
            <a:endParaRPr lang="en-US" altLang="zh-CN" sz="1200" dirty="0">
              <a:solidFill>
                <a:prstClr val="black"/>
              </a:solidFill>
              <a:latin typeface="Arial" panose="020B0604020202020204" pitchFamily="34"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F7024-544C-054C-BB34-81173A793C55}" type="slidenum">
              <a:rPr lang="en-US" sz="1200">
                <a:latin typeface="Arial" panose="020B0604020202020204" pitchFamily="34" charset="0"/>
              </a:rPr>
              <a:pPr/>
              <a:t>2</a:t>
            </a:fld>
            <a:endParaRPr lang="en-US" sz="1200" dirty="0">
              <a:latin typeface="Arial" panose="020B0604020202020204" pitchFamily="34"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Noah</a:t>
            </a:r>
            <a:r>
              <a:rPr lang="fr-FR" altLang="ja-JP" dirty="0">
                <a:cs typeface="+mn-cs"/>
              </a:rPr>
              <a:t>'</a:t>
            </a:r>
            <a:r>
              <a:rPr lang="en-US" dirty="0">
                <a:cs typeface="+mn-cs"/>
              </a:rPr>
              <a:t>s Ark and the Ararat Adventure, p. 10.</a:t>
            </a:r>
          </a:p>
        </p:txBody>
      </p:sp>
    </p:spTree>
    <p:extLst>
      <p:ext uri="{BB962C8B-B14F-4D97-AF65-F5344CB8AC3E}">
        <p14:creationId xmlns:p14="http://schemas.microsoft.com/office/powerpoint/2010/main" val="371873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latin typeface="Arial" panose="020B0604020202020204" pitchFamily="34" charset="0"/>
              </a:rPr>
              <a:pPr eaLnBrk="1" hangingPunct="1"/>
              <a:t>22</a:t>
            </a:fld>
            <a:endParaRPr lang="en-US" sz="1200"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latin typeface="Arial" panose="020B0604020202020204" pitchFamily="34" charset="0"/>
              </a:rPr>
              <a:pPr eaLnBrk="1" hangingPunct="1"/>
              <a:t>23</a:t>
            </a:fld>
            <a:endParaRPr lang="en-US" sz="1200" dirty="0">
              <a:solidFill>
                <a:prstClr val="black"/>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latin typeface="Arial" panose="020B0604020202020204" pitchFamily="34" charset="0"/>
              </a:rPr>
              <a:pPr/>
              <a:t>24</a:t>
            </a:fld>
            <a:endParaRPr lang="en-US" altLang="zh-CN" sz="1200" dirty="0">
              <a:solidFill>
                <a:prstClr val="black"/>
              </a:solidFill>
              <a:latin typeface="Arial" panose="020B0604020202020204"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777CF-7622-9B4B-B214-C04D73FC9F1A}" type="slidenum">
              <a:rPr lang="en-US" sz="1200">
                <a:latin typeface="Arial" panose="020B0604020202020204" pitchFamily="34" charset="0"/>
              </a:rPr>
              <a:pPr/>
              <a:t>25</a:t>
            </a:fld>
            <a:endParaRPr lang="en-US" sz="1200" dirty="0">
              <a:latin typeface="Arial" panose="020B0604020202020204" pitchFamily="34"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latin typeface="Arial" panose="020B0604020202020204" pitchFamily="34" charset="0"/>
              </a:rPr>
              <a:pPr/>
              <a:t>26</a:t>
            </a:fld>
            <a:endParaRPr lang="en-US" altLang="zh-CN" sz="1200" dirty="0">
              <a:solidFill>
                <a:prstClr val="black"/>
              </a:solidFill>
              <a:latin typeface="Arial" panose="020B0604020202020204" pitchFamily="34"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CBD0FC-8C50-EB47-8DD4-0DB03DD50FD8}" type="slidenum">
              <a:rPr lang="en-US" sz="1200">
                <a:solidFill>
                  <a:prstClr val="black"/>
                </a:solidFill>
                <a:latin typeface="Arial" panose="020B0604020202020204" pitchFamily="34" charset="0"/>
              </a:rPr>
              <a:pPr/>
              <a:t>27</a:t>
            </a:fld>
            <a:endParaRPr lang="en-US" sz="1200" dirty="0">
              <a:solidFill>
                <a:prstClr val="black"/>
              </a:solidFill>
              <a:latin typeface="Arial" panose="020B0604020202020204" pitchFamily="34" charset="0"/>
            </a:endParaRPr>
          </a:p>
        </p:txBody>
      </p:sp>
      <p:sp>
        <p:nvSpPr>
          <p:cNvPr id="88066" name="Rectangle 3"/>
          <p:cNvSpPr>
            <a:spLocks noGrp="1" noRot="1" noChangeAspect="1" noChangeArrowheads="1" noTextEdit="1"/>
          </p:cNvSpPr>
          <p:nvPr>
            <p:ph type="sldImg"/>
          </p:nvPr>
        </p:nvSpPr>
        <p:spPr>
          <a:ln/>
        </p:spPr>
      </p:sp>
      <p:sp>
        <p:nvSpPr>
          <p:cNvPr id="8806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latin typeface="Arial" panose="020B0604020202020204" pitchFamily="34" charset="0"/>
              </a:rPr>
              <a:pPr/>
              <a:t>29</a:t>
            </a:fld>
            <a:endParaRPr lang="en-US" altLang="zh-CN" sz="1200" dirty="0">
              <a:solidFill>
                <a:prstClr val="black"/>
              </a:solidFill>
              <a:latin typeface="Arial" panose="020B0604020202020204" pitchFamily="34"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www.reasons.org</a:t>
            </a:r>
            <a:r>
              <a:rPr lang="en-US" altLang="zh-CN" dirty="0">
                <a:ea typeface="ＭＳ Ｐゴシック" charset="0"/>
                <a:cs typeface="ＭＳ Ｐゴシック" charset="0"/>
              </a:rPr>
              <a:t>/interpreting-genesis/</a:t>
            </a:r>
            <a:r>
              <a:rPr lang="en-US" altLang="zh-CN" dirty="0" err="1">
                <a:ea typeface="ＭＳ Ｐゴシック" charset="0"/>
                <a:cs typeface="ＭＳ Ｐゴシック" charset="0"/>
              </a:rPr>
              <a:t>noahs</a:t>
            </a:r>
            <a:r>
              <a:rPr lang="en-US" altLang="zh-CN" dirty="0">
                <a:ea typeface="ＭＳ Ｐゴシック" charset="0"/>
                <a:cs typeface="ＭＳ Ｐゴシック" charset="0"/>
              </a:rPr>
              <a:t>-flood/exploring-extent-flood-part-one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latin typeface="Arial" panose="020B0604020202020204" pitchFamily="34" charset="0"/>
              </a:rPr>
              <a:pPr/>
              <a:t>30</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www.reasons.org</a:t>
            </a:r>
            <a:r>
              <a:rPr lang="en-US" altLang="zh-CN" dirty="0">
                <a:ea typeface="ＭＳ Ｐゴシック" charset="0"/>
                <a:cs typeface="ＭＳ Ｐゴシック" charset="0"/>
              </a:rPr>
              <a:t>/interpreting-genesis/</a:t>
            </a:r>
            <a:r>
              <a:rPr lang="en-US" altLang="zh-CN" dirty="0" err="1">
                <a:ea typeface="ＭＳ Ｐゴシック" charset="0"/>
                <a:cs typeface="ＭＳ Ｐゴシック" charset="0"/>
              </a:rPr>
              <a:t>noahs</a:t>
            </a:r>
            <a:r>
              <a:rPr lang="en-US" altLang="zh-CN" dirty="0">
                <a:ea typeface="ＭＳ Ｐゴシック" charset="0"/>
                <a:cs typeface="ＭＳ Ｐゴシック" charset="0"/>
              </a:rPr>
              <a:t>-flood/exploring-extent-flood-part-one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latin typeface="Arial" panose="020B0604020202020204" pitchFamily="34" charset="0"/>
              </a:rPr>
              <a:pPr/>
              <a:t>31</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8BD2A6-BF21-1445-B7D4-56150F0F0764}" type="slidenum">
              <a:rPr lang="en-US" sz="1200">
                <a:latin typeface="Arial" panose="020B0604020202020204" pitchFamily="34" charset="0"/>
              </a:rPr>
              <a:pPr/>
              <a:t>3</a:t>
            </a:fld>
            <a:endParaRPr lang="en-US" sz="1200" dirty="0">
              <a:latin typeface="Arial" panose="020B0604020202020204" pitchFamily="34"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latin typeface="Arial" panose="020B0604020202020204" pitchFamily="34" charset="0"/>
              </a:rPr>
              <a:pPr/>
              <a:t>32</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latin typeface="Arial" panose="020B0604020202020204" pitchFamily="34" charset="0"/>
              </a:rPr>
              <a:pPr/>
              <a:t>33</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latin typeface="Arial" panose="020B0604020202020204" pitchFamily="34" charset="0"/>
              </a:rPr>
              <a:pPr/>
              <a:t>34</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latin typeface="Arial" panose="020B0604020202020204" pitchFamily="34" charset="0"/>
              </a:rPr>
              <a:pPr/>
              <a:t>36</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CN" b="0" dirty="0">
              <a:latin typeface="Arial" panose="020B0604020202020204" pitchFamily="34"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ＭＳ Ｐゴシック" charset="0"/>
              </a:rPr>
              <a:t>____________</a:t>
            </a:r>
          </a:p>
          <a:p>
            <a:r>
              <a:rPr lang="en-US" altLang="zh-CN" b="0" dirty="0">
                <a:latin typeface="Arial" panose="020B0604020202020204" pitchFamily="34" charset="0"/>
                <a:ea typeface="ＭＳ Ｐゴシック" charset="0"/>
                <a:cs typeface="ＭＳ Ｐゴシック" charset="0"/>
              </a:rPr>
              <a:t>OB-29-Literature-37</a:t>
            </a:r>
          </a:p>
          <a:p>
            <a:r>
              <a:rPr lang="en-US" altLang="zh-CN" b="0" dirty="0">
                <a:latin typeface="Arial" panose="020B0604020202020204" pitchFamily="34" charset="0"/>
                <a:ea typeface="ＭＳ Ｐゴシック" charset="0"/>
                <a:cs typeface="ＭＳ Ｐゴシック" charset="0"/>
              </a:rPr>
              <a:t>OS-01-Gen4-20—slide 116</a:t>
            </a:r>
          </a:p>
          <a:p>
            <a:endParaRPr lang="zh-CN" alt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CN" b="0" dirty="0">
              <a:latin typeface="Arial" panose="020B0604020202020204" pitchFamily="34"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ＭＳ Ｐゴシック" charset="0"/>
              </a:rPr>
              <a:t>____________</a:t>
            </a:r>
          </a:p>
          <a:p>
            <a:r>
              <a:rPr lang="en-US" altLang="zh-CN" b="0" dirty="0">
                <a:latin typeface="Arial" panose="020B0604020202020204" pitchFamily="34" charset="0"/>
                <a:ea typeface="ＭＳ Ｐゴシック" charset="0"/>
                <a:cs typeface="ＭＳ Ｐゴシック" charset="0"/>
              </a:rPr>
              <a:t>OB-29-Literature-38</a:t>
            </a:r>
          </a:p>
          <a:p>
            <a:r>
              <a:rPr lang="en-US" altLang="zh-CN" b="0" dirty="0">
                <a:latin typeface="Arial" panose="020B0604020202020204" pitchFamily="34" charset="0"/>
                <a:ea typeface="ＭＳ Ｐゴシック" charset="0"/>
                <a:cs typeface="ＭＳ Ｐゴシック" charset="0"/>
              </a:rPr>
              <a:t>OS-01-Gen4-20—slide 117</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ea typeface="ＭＳ Ｐゴシック" charset="0"/>
                <a:cs typeface="ＭＳ Ｐゴシック" charset="0"/>
              </a:rPr>
              <a:t>http://</a:t>
            </a:r>
            <a:r>
              <a:rPr lang="en-US" altLang="zh-CN" dirty="0" err="1">
                <a:ea typeface="ＭＳ Ｐゴシック" charset="0"/>
                <a:cs typeface="ＭＳ Ｐゴシック" charset="0"/>
              </a:rPr>
              <a:t>www.answersingenesis.org</a:t>
            </a:r>
            <a:r>
              <a:rPr lang="en-US" altLang="zh-CN" dirty="0">
                <a:ea typeface="ＭＳ Ｐゴシック" charset="0"/>
                <a:cs typeface="ＭＳ Ｐゴシック" charset="0"/>
              </a:rPr>
              <a:t>/Home/Area/overheads/archive/oh20030829_191_scrn.jpg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latin typeface="Arial" panose="020B0604020202020204" pitchFamily="34" charset="0"/>
              </a:rPr>
              <a:pPr/>
              <a:t>39</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6901A1-77C2-A042-88D6-66122B7B7F3C}" type="slidenum">
              <a:rPr lang="en-US" sz="1200">
                <a:solidFill>
                  <a:prstClr val="black"/>
                </a:solidFill>
                <a:latin typeface="Arial" panose="020B0604020202020204" pitchFamily="34" charset="0"/>
              </a:rPr>
              <a:pPr/>
              <a:t>40</a:t>
            </a:fld>
            <a:endParaRPr lang="en-US" sz="1200" dirty="0">
              <a:solidFill>
                <a:prstClr val="black"/>
              </a:solidFill>
              <a:latin typeface="Arial" panose="020B0604020202020204" pitchFamily="34" charset="0"/>
            </a:endParaRPr>
          </a:p>
        </p:txBody>
      </p:sp>
      <p:sp>
        <p:nvSpPr>
          <p:cNvPr id="90114" name="Rectangle 3"/>
          <p:cNvSpPr>
            <a:spLocks noGrp="1" noRot="1" noChangeAspect="1" noChangeArrowheads="1" noTextEdit="1"/>
          </p:cNvSpPr>
          <p:nvPr>
            <p:ph type="sldImg"/>
          </p:nvPr>
        </p:nvSpPr>
        <p:spPr>
          <a:ln/>
        </p:spPr>
      </p:sp>
      <p:sp>
        <p:nvSpPr>
          <p:cNvPr id="9011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latin typeface="Arial" panose="020B0604020202020204" pitchFamily="34" charset="0"/>
              </a:rPr>
              <a:pPr/>
              <a:t>44</a:t>
            </a:fld>
            <a:endParaRPr lang="en-US" altLang="zh-CN" sz="1200" dirty="0">
              <a:solidFill>
                <a:srgbClr val="000000"/>
              </a:solidFill>
              <a:latin typeface="Arial" panose="020B0604020202020204" pitchFamily="34"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latin typeface="Arial" panose="020B0604020202020204" pitchFamily="34" charset="0"/>
              </a:rPr>
              <a:pPr/>
              <a:t>45</a:t>
            </a:fld>
            <a:endParaRPr lang="en-US" altLang="zh-CN" sz="1200" dirty="0">
              <a:solidFill>
                <a:prstClr val="black"/>
              </a:solidFill>
              <a:latin typeface="Arial" panose="020B0604020202020204" pitchFamily="34"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791D07-F4F7-3743-BB2C-95DD329991BB}" type="slidenum">
              <a:rPr lang="en-US" sz="1200">
                <a:latin typeface="Arial" panose="020B0604020202020204" pitchFamily="34" charset="0"/>
              </a:rPr>
              <a:pPr/>
              <a:t>4</a:t>
            </a:fld>
            <a:endParaRPr lang="en-US" sz="1200" dirty="0">
              <a:latin typeface="Arial" panose="020B0604020202020204" pitchFamily="34"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latin typeface="Arial" panose="020B0604020202020204" pitchFamily="34" charset="0"/>
              </a:rPr>
              <a:pPr/>
              <a:t>46</a:t>
            </a:fld>
            <a:endParaRPr lang="en-US" altLang="zh-CN" sz="1200" dirty="0">
              <a:solidFill>
                <a:prstClr val="black"/>
              </a:solidFill>
              <a:latin typeface="Arial" panose="020B0604020202020204" pitchFamily="34"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latin typeface="Arial" panose="020B0604020202020204" pitchFamily="34" charset="0"/>
              </a:rPr>
              <a:pPr/>
              <a:t>47</a:t>
            </a:fld>
            <a:endParaRPr lang="en-US" altLang="zh-CN" sz="1200" dirty="0">
              <a:solidFill>
                <a:prstClr val="black"/>
              </a:solidFill>
              <a:latin typeface="Arial" panose="020B0604020202020204" pitchFamily="34"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OB-29-Literature-49</a:t>
            </a:r>
          </a:p>
          <a:p>
            <a:r>
              <a:rPr lang="en-US" dirty="0"/>
              <a:t>OS-01-Gen4-20-Slide 130</a:t>
            </a:r>
          </a:p>
          <a:p>
            <a:endParaRPr lang="en-US" dirty="0"/>
          </a:p>
        </p:txBody>
      </p:sp>
    </p:spTree>
    <p:extLst>
      <p:ext uri="{BB962C8B-B14F-4D97-AF65-F5344CB8AC3E}">
        <p14:creationId xmlns:p14="http://schemas.microsoft.com/office/powerpoint/2010/main" val="123748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latin typeface="Arial" panose="020B0604020202020204" pitchFamily="34" charset="0"/>
              </a:rPr>
              <a:pPr/>
              <a:t>50</a:t>
            </a:fld>
            <a:endParaRPr lang="en-US" altLang="zh-CN" sz="1200" dirty="0">
              <a:solidFill>
                <a:prstClr val="black"/>
              </a:solidFill>
              <a:latin typeface="Arial" panose="020B0604020202020204" pitchFamily="34"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latin typeface="Arial" panose="020B0604020202020204" pitchFamily="34" charset="0"/>
              </a:rPr>
              <a:pPr/>
              <a:t>51</a:t>
            </a:fld>
            <a:endParaRPr lang="en-US" altLang="zh-CN" sz="1200" dirty="0">
              <a:solidFill>
                <a:prstClr val="black"/>
              </a:solidFill>
              <a:latin typeface="Arial" panose="020B0604020202020204" pitchFamily="34"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latin typeface="Arial" panose="020B0604020202020204" pitchFamily="34" charset="0"/>
              </a:rPr>
              <a:pPr/>
              <a:t>52</a:t>
            </a:fld>
            <a:endParaRPr lang="en-US" altLang="zh-CN" sz="1200" dirty="0">
              <a:solidFill>
                <a:prstClr val="black"/>
              </a:solidFill>
              <a:latin typeface="Arial" panose="020B0604020202020204" pitchFamily="34"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latin typeface="Arial" panose="020B0604020202020204" pitchFamily="34" charset="0"/>
              </a:rPr>
              <a:pPr eaLnBrk="1" hangingPunct="1"/>
              <a:t>53</a:t>
            </a:fld>
            <a:endParaRPr lang="en-US" altLang="zh-CN" sz="1200" dirty="0">
              <a:solidFill>
                <a:srgbClr val="000000"/>
              </a:solidFill>
              <a:latin typeface="Arial" panose="020B0604020202020204" pitchFamily="34"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latin typeface="Arial" panose="020B0604020202020204" pitchFamily="34" charset="0"/>
              </a:rPr>
              <a:pPr/>
              <a:t>54</a:t>
            </a:fld>
            <a:endParaRPr lang="en-US" altLang="zh-CN" sz="1200" dirty="0">
              <a:solidFill>
                <a:prstClr val="black"/>
              </a:solidFill>
              <a:latin typeface="Arial" panose="020B0604020202020204" pitchFamily="34"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dirty="0">
              <a:ea typeface="ＭＳ Ｐゴシック" charset="0"/>
              <a:cs typeface="ＭＳ Ｐゴシック" charset="0"/>
            </a:endParaRPr>
          </a:p>
        </p:txBody>
      </p:sp>
    </p:spTree>
    <p:extLst>
      <p:ext uri="{BB962C8B-B14F-4D97-AF65-F5344CB8AC3E}">
        <p14:creationId xmlns:p14="http://schemas.microsoft.com/office/powerpoint/2010/main" val="32455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latin typeface="Arial" panose="020B0604020202020204" pitchFamily="34" charset="0"/>
              </a:rPr>
              <a:pPr/>
              <a:t>58</a:t>
            </a:fld>
            <a:endParaRPr lang="en-US" altLang="zh-CN" sz="1200" dirty="0">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latin typeface="Arial" panose="020B0604020202020204" pitchFamily="34" charset="0"/>
              </a:rPr>
              <a:pPr/>
              <a:t>59</a:t>
            </a:fld>
            <a:endParaRPr lang="en-US" altLang="zh-CN" sz="1200" dirty="0">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DC831E-9DD2-1D48-AD7B-D9C65A19C3D9}" type="slidenum">
              <a:rPr lang="en-US" sz="1200">
                <a:latin typeface="Arial" panose="020B0604020202020204" pitchFamily="34" charset="0"/>
              </a:rPr>
              <a:pPr/>
              <a:t>60</a:t>
            </a:fld>
            <a:endParaRPr lang="en-US" sz="1200" dirty="0">
              <a:latin typeface="Arial" panose="020B0604020202020204" pitchFamily="34" charset="0"/>
            </a:endParaRPr>
          </a:p>
        </p:txBody>
      </p:sp>
      <p:sp>
        <p:nvSpPr>
          <p:cNvPr id="111618" name="Rectangle 3"/>
          <p:cNvSpPr>
            <a:spLocks noGrp="1" noRot="1" noChangeAspect="1" noChangeArrowheads="1" noTextEdit="1"/>
          </p:cNvSpPr>
          <p:nvPr>
            <p:ph type="sldImg"/>
          </p:nvPr>
        </p:nvSpPr>
        <p:spPr>
          <a:ln/>
        </p:spPr>
      </p:sp>
      <p:sp>
        <p:nvSpPr>
          <p:cNvPr id="11161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B67F1B-E475-9940-B2C5-A3D22BC7AB90}" type="slidenum">
              <a:rPr lang="en-US" sz="1200">
                <a:latin typeface="Arial" panose="020B0604020202020204" pitchFamily="34" charset="0"/>
              </a:rPr>
              <a:pPr/>
              <a:t>61</a:t>
            </a:fld>
            <a:endParaRPr lang="en-US" sz="1200" dirty="0">
              <a:latin typeface="Arial" panose="020B0604020202020204" pitchFamily="34" charset="0"/>
            </a:endParaRPr>
          </a:p>
        </p:txBody>
      </p:sp>
      <p:sp>
        <p:nvSpPr>
          <p:cNvPr id="113666" name="Rectangle 3"/>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20E59D-5A31-8D4D-9717-405EA1090380}" type="slidenum">
              <a:rPr lang="en-US" sz="1200">
                <a:latin typeface="Arial" panose="020B0604020202020204" pitchFamily="34" charset="0"/>
              </a:rPr>
              <a:pPr/>
              <a:t>62</a:t>
            </a:fld>
            <a:endParaRPr lang="en-US" sz="1200" dirty="0">
              <a:latin typeface="Arial" panose="020B0604020202020204" pitchFamily="34"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393CFA-0036-494A-A6C2-6A1A87390A31}" type="slidenum">
              <a:rPr lang="en-US" sz="1200">
                <a:latin typeface="Arial" panose="020B0604020202020204" pitchFamily="34" charset="0"/>
              </a:rPr>
              <a:pPr/>
              <a:t>63</a:t>
            </a:fld>
            <a:endParaRPr lang="en-US" sz="1200" dirty="0">
              <a:latin typeface="Arial" panose="020B0604020202020204" pitchFamily="34"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CA161-8302-5647-B3D5-DF6868322682}" type="slidenum">
              <a:rPr lang="en-US" sz="1200">
                <a:latin typeface="Arial" panose="020B0604020202020204" pitchFamily="34" charset="0"/>
              </a:rPr>
              <a:pPr/>
              <a:t>64</a:t>
            </a:fld>
            <a:endParaRPr lang="en-US" sz="1200" dirty="0">
              <a:latin typeface="Arial" panose="020B0604020202020204" pitchFamily="34"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latin typeface="Arial" panose="020B0604020202020204" pitchFamily="34" charset="0"/>
              </a:rPr>
              <a:pPr/>
              <a:t>65</a:t>
            </a:fld>
            <a:endParaRPr lang="en-US" sz="1200" dirty="0">
              <a:latin typeface="Arial" panose="020B0604020202020204"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dirty="0">
                <a:ea typeface="ＭＳ Ｐゴシック" charset="0"/>
                <a:cs typeface="ＭＳ Ｐゴシック" charset="0"/>
              </a:rPr>
              <a:t>"</a:t>
            </a:r>
            <a:r>
              <a:rPr lang="en-US" dirty="0">
                <a:ea typeface="ＭＳ Ｐゴシック" charset="0"/>
                <a:cs typeface="ＭＳ Ｐゴシック" charset="0"/>
              </a:rPr>
              <a:t>The Legacy of Egypt</a:t>
            </a:r>
            <a:r>
              <a:rPr lang="ru-RU" dirty="0">
                <a:ea typeface="ＭＳ Ｐゴシック" charset="0"/>
                <a:cs typeface="ＭＳ Ｐゴシック" charset="0"/>
              </a:rPr>
              <a:t>"</a:t>
            </a:r>
            <a:r>
              <a:rPr lang="en-US" dirty="0">
                <a:ea typeface="ＭＳ Ｐゴシック" charset="0"/>
                <a:cs typeface="ＭＳ Ｐゴシック" charset="0"/>
              </a:rPr>
              <a:t>, S. R. K. Glanville, contributor W. O. E </a:t>
            </a:r>
            <a:r>
              <a:rPr lang="en-US" dirty="0" err="1">
                <a:ea typeface="ＭＳ Ｐゴシック" charset="0"/>
                <a:cs typeface="ＭＳ Ｐゴシック" charset="0"/>
              </a:rPr>
              <a:t>Oesterley</a:t>
            </a:r>
            <a:r>
              <a:rPr lang="en-US" dirty="0">
                <a:ea typeface="ＭＳ Ｐゴシック" charset="0"/>
                <a:cs typeface="ＭＳ Ｐゴシック" charset="0"/>
              </a:rPr>
              <a:t>, p. 246-248, Oxford, 1942 (http://</a:t>
            </a:r>
            <a:r>
              <a:rPr lang="en-US" dirty="0" err="1">
                <a:ea typeface="ＭＳ Ｐゴシック" charset="0"/>
                <a:cs typeface="ＭＳ Ｐゴシック" charset="0"/>
              </a:rPr>
              <a:t>en.wikipedia.org</a:t>
            </a:r>
            <a:r>
              <a:rPr lang="en-US" dirty="0">
                <a:ea typeface="ＭＳ Ｐゴシック" charset="0"/>
                <a:cs typeface="ＭＳ Ｐゴシック" charset="0"/>
              </a:rPr>
              <a:t>/wiki/</a:t>
            </a:r>
            <a:r>
              <a:rPr lang="en-US" dirty="0" err="1">
                <a:ea typeface="ＭＳ Ｐゴシック" charset="0"/>
                <a:cs typeface="ＭＳ Ｐゴシック" charset="0"/>
              </a:rPr>
              <a:t>Instruction_of_Amenemope</a:t>
            </a:r>
            <a:r>
              <a:rPr lang="en-US" dirty="0">
                <a:ea typeface="ＭＳ Ｐゴシック" charset="0"/>
                <a:cs typeface="ＭＳ Ｐゴシック" charset="0"/>
              </a:rPr>
              <a:t>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latin typeface="Arial" panose="020B0604020202020204" pitchFamily="34" charset="0"/>
              </a:rPr>
              <a:pPr/>
              <a:t>66</a:t>
            </a:fld>
            <a:endParaRPr lang="en-US" sz="1200" dirty="0">
              <a:latin typeface="Arial" panose="020B0604020202020204" pitchFamily="34"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dirty="0">
                <a:ea typeface="ＭＳ Ｐゴシック" charset="0"/>
                <a:cs typeface="ＭＳ Ｐゴシック" charset="0"/>
              </a:rPr>
              <a:t>"</a:t>
            </a:r>
            <a:r>
              <a:rPr lang="en-US" dirty="0">
                <a:ea typeface="ＭＳ Ｐゴシック" charset="0"/>
                <a:cs typeface="ＭＳ Ｐゴシック" charset="0"/>
              </a:rPr>
              <a:t>The Legacy of Egypt</a:t>
            </a:r>
            <a:r>
              <a:rPr lang="ru-RU" dirty="0">
                <a:ea typeface="ＭＳ Ｐゴシック" charset="0"/>
                <a:cs typeface="ＭＳ Ｐゴシック" charset="0"/>
              </a:rPr>
              <a:t>"</a:t>
            </a:r>
            <a:r>
              <a:rPr lang="en-US" dirty="0">
                <a:ea typeface="ＭＳ Ｐゴシック" charset="0"/>
                <a:cs typeface="ＭＳ Ｐゴシック" charset="0"/>
              </a:rPr>
              <a:t>, S. R. K. Glanville, contributor W. O. E </a:t>
            </a:r>
            <a:r>
              <a:rPr lang="en-US" dirty="0" err="1">
                <a:ea typeface="ＭＳ Ｐゴシック" charset="0"/>
                <a:cs typeface="ＭＳ Ｐゴシック" charset="0"/>
              </a:rPr>
              <a:t>Oesterley</a:t>
            </a:r>
            <a:r>
              <a:rPr lang="en-US" dirty="0">
                <a:ea typeface="ＭＳ Ｐゴシック" charset="0"/>
                <a:cs typeface="ＭＳ Ｐゴシック" charset="0"/>
              </a:rPr>
              <a:t>, p. 246-248, Oxford, 1942 (http://</a:t>
            </a:r>
            <a:r>
              <a:rPr lang="en-US" dirty="0" err="1">
                <a:ea typeface="ＭＳ Ｐゴシック" charset="0"/>
                <a:cs typeface="ＭＳ Ｐゴシック" charset="0"/>
              </a:rPr>
              <a:t>en.wikipedia.org</a:t>
            </a:r>
            <a:r>
              <a:rPr lang="en-US" dirty="0">
                <a:ea typeface="ＭＳ Ｐゴシック" charset="0"/>
                <a:cs typeface="ＭＳ Ｐゴシック" charset="0"/>
              </a:rPr>
              <a:t>/wiki/</a:t>
            </a:r>
            <a:r>
              <a:rPr lang="en-US" dirty="0" err="1">
                <a:ea typeface="ＭＳ Ｐゴシック" charset="0"/>
                <a:cs typeface="ＭＳ Ｐゴシック" charset="0"/>
              </a:rPr>
              <a:t>Instruction_of_Amenemope</a:t>
            </a:r>
            <a:r>
              <a:rPr lang="en-US" dirty="0">
                <a:ea typeface="ＭＳ Ｐゴシック" charset="0"/>
                <a:cs typeface="ＭＳ Ｐゴシック" charset="0"/>
              </a:rPr>
              <a:t>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8F8F8F-083C-8F42-A36E-1AC0AFE9F562}" type="slidenum">
              <a:rPr lang="en-US" sz="1200">
                <a:latin typeface="Arial" panose="020B0604020202020204" pitchFamily="34" charset="0"/>
              </a:rPr>
              <a:pPr/>
              <a:t>67</a:t>
            </a:fld>
            <a:endParaRPr lang="en-US" sz="1200" dirty="0">
              <a:latin typeface="Arial" panose="020B0604020202020204" pitchFamily="34"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latin typeface="Arial" panose="020B0604020202020204" pitchFamily="34" charset="0"/>
              </a:rPr>
              <a:pPr/>
              <a:t>6</a:t>
            </a:fld>
            <a:endParaRPr lang="en-US" altLang="zh-CN" sz="1200" dirty="0">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6C19B-FE84-3C4D-94DC-D303D961FF10}" type="slidenum">
              <a:rPr lang="en-US" sz="1200">
                <a:latin typeface="Arial" panose="020B0604020202020204" pitchFamily="34" charset="0"/>
              </a:rPr>
              <a:pPr/>
              <a:t>68</a:t>
            </a:fld>
            <a:endParaRPr lang="en-US" sz="1200" dirty="0">
              <a:latin typeface="Arial" panose="020B0604020202020204" pitchFamily="34"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83FD7-4E8A-7642-8DD6-298535002201}" type="slidenum">
              <a:rPr lang="en-US" sz="1200">
                <a:latin typeface="Arial" panose="020B0604020202020204" pitchFamily="34" charset="0"/>
              </a:rPr>
              <a:pPr/>
              <a:t>69</a:t>
            </a:fld>
            <a:endParaRPr lang="en-US" sz="1200" dirty="0">
              <a:latin typeface="Arial" panose="020B0604020202020204" pitchFamily="34"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A0B81-67C1-484E-86E6-1741CA4E09FA}" type="slidenum">
              <a:rPr lang="en-US" sz="1200">
                <a:latin typeface="Arial" panose="020B0604020202020204" pitchFamily="34" charset="0"/>
              </a:rPr>
              <a:pPr/>
              <a:t>70</a:t>
            </a:fld>
            <a:endParaRPr lang="en-US" sz="1200" dirty="0">
              <a:latin typeface="Arial" panose="020B0604020202020204" pitchFamily="34"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A9BDE-1E04-1643-A52E-46E63A17403D}" type="slidenum">
              <a:rPr lang="en-US" sz="1200">
                <a:latin typeface="Arial" panose="020B0604020202020204" pitchFamily="34" charset="0"/>
              </a:rPr>
              <a:pPr/>
              <a:t>71</a:t>
            </a:fld>
            <a:endParaRPr lang="en-US" sz="1200" dirty="0">
              <a:latin typeface="Arial" panose="020B0604020202020204" pitchFamily="34" charset="0"/>
            </a:endParaRPr>
          </a:p>
        </p:txBody>
      </p:sp>
      <p:sp>
        <p:nvSpPr>
          <p:cNvPr id="134146" name="Rectangle 3"/>
          <p:cNvSpPr>
            <a:spLocks noGrp="1" noRot="1" noChangeAspect="1" noChangeArrowheads="1" noTextEdit="1"/>
          </p:cNvSpPr>
          <p:nvPr>
            <p:ph type="sldImg"/>
          </p:nvPr>
        </p:nvSpPr>
        <p:spPr>
          <a:ln/>
        </p:spPr>
      </p:sp>
      <p:sp>
        <p:nvSpPr>
          <p:cNvPr id="13414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98970E-2F54-6849-8E48-7643D59779A8}" type="slidenum">
              <a:rPr lang="en-US" sz="1200">
                <a:latin typeface="Arial" panose="020B0604020202020204" pitchFamily="34" charset="0"/>
              </a:rPr>
              <a:pPr/>
              <a:t>72</a:t>
            </a:fld>
            <a:endParaRPr lang="en-US" sz="1200" dirty="0">
              <a:latin typeface="Arial" panose="020B0604020202020204" pitchFamily="34"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96DEE-912E-4042-AE7B-4D3D2265D23B}" type="slidenum">
              <a:rPr lang="en-US" sz="1200">
                <a:latin typeface="Arial" panose="020B0604020202020204" pitchFamily="34" charset="0"/>
              </a:rPr>
              <a:pPr/>
              <a:t>73</a:t>
            </a:fld>
            <a:endParaRPr lang="en-US" sz="1200" dirty="0">
              <a:latin typeface="Arial" panose="020B0604020202020204" pitchFamily="34" charset="0"/>
            </a:endParaRPr>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2E9FE5-FB06-1248-B949-6C1C4904AF51}" type="slidenum">
              <a:rPr lang="en-US" sz="1200">
                <a:latin typeface="Arial" panose="020B0604020202020204" pitchFamily="34" charset="0"/>
              </a:rPr>
              <a:pPr/>
              <a:t>74</a:t>
            </a:fld>
            <a:endParaRPr lang="en-US" sz="1200" dirty="0">
              <a:latin typeface="Arial" panose="020B0604020202020204" pitchFamily="34"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4C1F9-424C-9A4D-AC78-966B38913B00}" type="slidenum">
              <a:rPr lang="en-US" sz="1200">
                <a:latin typeface="Arial" panose="020B0604020202020204" pitchFamily="34" charset="0"/>
              </a:rPr>
              <a:pPr/>
              <a:t>75</a:t>
            </a:fld>
            <a:endParaRPr lang="en-US" sz="1200" dirty="0">
              <a:latin typeface="Arial" panose="020B0604020202020204" pitchFamily="34"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C8159-431F-9643-BB48-29E5D10357EE}" type="slidenum">
              <a:rPr lang="en-US" sz="1200">
                <a:latin typeface="Arial" panose="020B0604020202020204" pitchFamily="34" charset="0"/>
              </a:rPr>
              <a:pPr/>
              <a:t>76</a:t>
            </a:fld>
            <a:endParaRPr lang="en-US" sz="1200" dirty="0">
              <a:latin typeface="Arial" panose="020B0604020202020204" pitchFamily="34"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D87038-9651-D74B-B18A-16EBD377D433}" type="slidenum">
              <a:rPr lang="en-US" sz="1200">
                <a:latin typeface="Arial" panose="020B0604020202020204" pitchFamily="34" charset="0"/>
              </a:rPr>
              <a:pPr/>
              <a:t>77</a:t>
            </a:fld>
            <a:endParaRPr lang="en-US" sz="1200" dirty="0">
              <a:latin typeface="Arial" panose="020B0604020202020204" pitchFamily="34"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latin typeface="Arial" panose="020B0604020202020204" pitchFamily="34" charset="0"/>
              </a:rPr>
              <a:pPr/>
              <a:t>7</a:t>
            </a:fld>
            <a:endParaRPr lang="en-US" altLang="zh-CN" sz="1200" dirty="0">
              <a:solidFill>
                <a:prstClr val="black"/>
              </a:solidFill>
              <a:latin typeface="Arial" panose="020B0604020202020204" pitchFamily="34" charset="0"/>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F1472-D8CE-A74C-8380-36EABCCE3F35}" type="slidenum">
              <a:rPr lang="en-US" sz="1200">
                <a:latin typeface="Arial" panose="020B0604020202020204" pitchFamily="34" charset="0"/>
              </a:rPr>
              <a:pPr/>
              <a:t>78</a:t>
            </a:fld>
            <a:endParaRPr lang="en-US" sz="1200" dirty="0">
              <a:latin typeface="Arial" panose="020B0604020202020204" pitchFamily="34"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C6472E-4BE1-EF46-8B9A-5EE5DCF8C1AA}" type="slidenum">
              <a:rPr lang="en-US" sz="1200">
                <a:latin typeface="Arial" panose="020B0604020202020204" pitchFamily="34" charset="0"/>
              </a:rPr>
              <a:pPr/>
              <a:t>79</a:t>
            </a:fld>
            <a:endParaRPr lang="en-US" sz="1200" dirty="0">
              <a:latin typeface="Arial" panose="020B0604020202020204" pitchFamily="34"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25A081-54CB-8E4B-AA23-7E557FB081E3}" type="slidenum">
              <a:rPr lang="en-US" sz="1200">
                <a:latin typeface="Arial" panose="020B0604020202020204" pitchFamily="34" charset="0"/>
              </a:rPr>
              <a:pPr/>
              <a:t>80</a:t>
            </a:fld>
            <a:endParaRPr lang="en-US" sz="1200" dirty="0">
              <a:latin typeface="Arial" panose="020B0604020202020204" pitchFamily="34"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41C820-C1E4-5E4C-9804-0DF05FBF7010}" type="slidenum">
              <a:rPr lang="en-US" sz="1200">
                <a:latin typeface="Arial" panose="020B0604020202020204" pitchFamily="34" charset="0"/>
              </a:rPr>
              <a:pPr/>
              <a:t>81</a:t>
            </a:fld>
            <a:endParaRPr lang="en-US" sz="1200" dirty="0">
              <a:latin typeface="Arial" panose="020B0604020202020204" pitchFamily="34"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3CBF6-A93A-214E-9420-6859EC0F9515}" type="slidenum">
              <a:rPr lang="en-US" sz="1200">
                <a:latin typeface="Arial" panose="020B0604020202020204" pitchFamily="34" charset="0"/>
              </a:rPr>
              <a:pPr/>
              <a:t>82</a:t>
            </a:fld>
            <a:endParaRPr lang="en-US" sz="1200" dirty="0">
              <a:latin typeface="Arial" panose="020B0604020202020204" pitchFamily="34" charset="0"/>
            </a:endParaRPr>
          </a:p>
        </p:txBody>
      </p:sp>
      <p:sp>
        <p:nvSpPr>
          <p:cNvPr id="15667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dirty="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C4D736-9D47-4348-B8B3-FEF6F7EDE8C9}" type="slidenum">
              <a:rPr lang="en-US" sz="1200">
                <a:latin typeface="Arial" panose="020B0604020202020204" pitchFamily="34" charset="0"/>
              </a:rPr>
              <a:pPr/>
              <a:t>83</a:t>
            </a:fld>
            <a:endParaRPr lang="en-US" sz="1200" dirty="0">
              <a:latin typeface="Arial" panose="020B0604020202020204" pitchFamily="34"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OB is OT Backgrounds (</a:t>
            </a:r>
            <a:r>
              <a:rPr lang="en-US" sz="1200" dirty="0" err="1">
                <a:solidFill>
                  <a:srgbClr val="FFFFFF"/>
                </a:solidFill>
                <a:ea typeface="ＭＳ Ｐゴシック" charset="0"/>
              </a:rPr>
              <a:t>ob</a:t>
            </a:r>
            <a:r>
              <a:rPr lang="en-US" sz="1200" dirty="0">
                <a:solidFill>
                  <a:srgbClr val="FFFFFF"/>
                </a:solidFill>
                <a:ea typeface="ＭＳ Ｐゴシック" charset="0"/>
              </a:rPr>
              <a:t>) Arabic (Literally OT Wallpapers!)</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latin typeface="Arial" panose="020B0604020202020204" pitchFamily="34" charset="0"/>
              </a:rPr>
              <a:pPr/>
              <a:t>8</a:t>
            </a:fld>
            <a:endParaRPr lang="en-US" altLang="zh-CN" sz="1200" dirty="0">
              <a:solidFill>
                <a:srgbClr val="000000"/>
              </a:solidFill>
              <a:latin typeface="Arial" panose="020B0604020202020204" pitchFamily="34"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latin typeface="Arial" panose="020B0604020202020204" pitchFamily="34" charset="0"/>
              </a:rPr>
              <a:pPr/>
              <a:t>10</a:t>
            </a:fld>
            <a:endParaRPr lang="en-US" altLang="zh-CN" sz="1200" dirty="0">
              <a:solidFill>
                <a:srgbClr val="000000"/>
              </a:solidFill>
              <a:latin typeface="Arial" panose="020B0604020202020204" pitchFamily="34"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562670-1087-494D-BD83-5837176FC006}" type="slidenum">
              <a:rPr lang="en-US" smtClean="0"/>
              <a:pPr>
                <a:defRPr/>
              </a:pPr>
              <a:t>‹#›</a:t>
            </a:fld>
            <a:endParaRPr lang="en-US" dirty="0"/>
          </a:p>
        </p:txBody>
      </p:sp>
    </p:spTree>
    <p:extLst>
      <p:ext uri="{BB962C8B-B14F-4D97-AF65-F5344CB8AC3E}">
        <p14:creationId xmlns:p14="http://schemas.microsoft.com/office/powerpoint/2010/main" val="266895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0E688-BA48-1B4B-BC8C-06032EB6D78B}" type="slidenum">
              <a:rPr lang="en-US" smtClean="0"/>
              <a:pPr>
                <a:defRPr/>
              </a:pPr>
              <a:t>‹#›</a:t>
            </a:fld>
            <a:endParaRPr lang="en-US" dirty="0"/>
          </a:p>
        </p:txBody>
      </p:sp>
    </p:spTree>
    <p:extLst>
      <p:ext uri="{BB962C8B-B14F-4D97-AF65-F5344CB8AC3E}">
        <p14:creationId xmlns:p14="http://schemas.microsoft.com/office/powerpoint/2010/main" val="21443224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628119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150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4682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80578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59960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11615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57620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93482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585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652812"/>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E7F509-B552-DA49-BF29-CAA9E5704335}" type="slidenum">
              <a:rPr lang="en-US" smtClean="0"/>
              <a:pPr>
                <a:defRPr/>
              </a:pPr>
              <a:t>‹#›</a:t>
            </a:fld>
            <a:endParaRPr lang="en-US" dirty="0"/>
          </a:p>
        </p:txBody>
      </p:sp>
    </p:spTree>
    <p:extLst>
      <p:ext uri="{BB962C8B-B14F-4D97-AF65-F5344CB8AC3E}">
        <p14:creationId xmlns:p14="http://schemas.microsoft.com/office/powerpoint/2010/main" val="19920005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12716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9903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6929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46512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23912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0574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9427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06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59944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61221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1C97D-CF56-7243-840F-6BA83442EEA5}" type="slidenum">
              <a:rPr lang="en-US" smtClean="0"/>
              <a:pPr>
                <a:defRPr/>
              </a:pPr>
              <a:t>‹#›</a:t>
            </a:fld>
            <a:endParaRPr lang="en-US" dirty="0"/>
          </a:p>
        </p:txBody>
      </p:sp>
    </p:spTree>
    <p:extLst>
      <p:ext uri="{BB962C8B-B14F-4D97-AF65-F5344CB8AC3E}">
        <p14:creationId xmlns:p14="http://schemas.microsoft.com/office/powerpoint/2010/main" val="363528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55150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77342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26303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118113"/>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185529"/>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55587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5826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6538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00645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643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6E9D11-C94E-8C41-AFA1-3B0A5122088D}" type="slidenum">
              <a:rPr lang="en-US" smtClean="0"/>
              <a:pPr>
                <a:defRPr/>
              </a:pPr>
              <a:t>‹#›</a:t>
            </a:fld>
            <a:endParaRPr lang="en-US" dirty="0"/>
          </a:p>
        </p:txBody>
      </p:sp>
    </p:spTree>
    <p:extLst>
      <p:ext uri="{BB962C8B-B14F-4D97-AF65-F5344CB8AC3E}">
        <p14:creationId xmlns:p14="http://schemas.microsoft.com/office/powerpoint/2010/main" val="930572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8416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2426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04161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33331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2716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801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4429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623DC3A-E607-E84C-88C2-86A4B617C213}" type="slidenum">
              <a:rPr lang="en-US" smtClean="0"/>
              <a:pPr>
                <a:defRPr/>
              </a:pPr>
              <a:t>‹#›</a:t>
            </a:fld>
            <a:endParaRPr lang="en-US" dirty="0"/>
          </a:p>
        </p:txBody>
      </p:sp>
    </p:spTree>
    <p:extLst>
      <p:ext uri="{BB962C8B-B14F-4D97-AF65-F5344CB8AC3E}">
        <p14:creationId xmlns:p14="http://schemas.microsoft.com/office/powerpoint/2010/main" val="24067012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0DE41E-8D8E-EC40-B49D-0CE679911BFC}" type="slidenum">
              <a:rPr lang="en-US" smtClean="0"/>
              <a:pPr>
                <a:defRPr/>
              </a:pPr>
              <a:t>‹#›</a:t>
            </a:fld>
            <a:endParaRPr lang="en-US" dirty="0"/>
          </a:p>
        </p:txBody>
      </p:sp>
    </p:spTree>
    <p:extLst>
      <p:ext uri="{BB962C8B-B14F-4D97-AF65-F5344CB8AC3E}">
        <p14:creationId xmlns:p14="http://schemas.microsoft.com/office/powerpoint/2010/main" val="1508142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562670-1087-494D-BD83-5837176FC0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1625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B50E3D-7F65-E146-B106-7D113341B413}" type="slidenum">
              <a:rPr lang="en-US" smtClean="0"/>
              <a:pPr>
                <a:defRPr/>
              </a:pPr>
              <a:t>‹#›</a:t>
            </a:fld>
            <a:endParaRPr lang="en-US" dirty="0"/>
          </a:p>
        </p:txBody>
      </p:sp>
    </p:spTree>
    <p:extLst>
      <p:ext uri="{BB962C8B-B14F-4D97-AF65-F5344CB8AC3E}">
        <p14:creationId xmlns:p14="http://schemas.microsoft.com/office/powerpoint/2010/main" val="33757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4834A6-17EB-4940-9801-F27C6CA905A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23442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7FB256-A99C-9A47-AF02-E5A75134A7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45497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DACC53-24B5-344F-9732-48BC373CE1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00050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AF176C-C94F-B241-93B1-54F7759AAB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999335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5F25DD-51D7-5E4E-8217-33F7E60DF06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46996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72EE6E-2454-A24D-B7CB-AE551C0750C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54827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C77EA-BF8B-D54B-9370-B3D149FC08D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214367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E28DA-B971-784F-A233-55AD0711AAD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4473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0E688-BA48-1B4B-BC8C-06032EB6D7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3809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E7F509-B552-DA49-BF29-CAA9E570433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50895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AF83A2-BC50-CD4F-9D28-911211FFCC13}" type="slidenum">
              <a:rPr lang="en-US" smtClean="0"/>
              <a:pPr>
                <a:defRPr/>
              </a:pPr>
              <a:t>‹#›</a:t>
            </a:fld>
            <a:endParaRPr lang="en-US" dirty="0"/>
          </a:p>
        </p:txBody>
      </p:sp>
    </p:spTree>
    <p:extLst>
      <p:ext uri="{BB962C8B-B14F-4D97-AF65-F5344CB8AC3E}">
        <p14:creationId xmlns:p14="http://schemas.microsoft.com/office/powerpoint/2010/main" val="3279181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1C97D-CF56-7243-840F-6BA83442EE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7472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6E9D11-C94E-8C41-AFA1-3B0A512208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36120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B50E3D-7F65-E146-B106-7D113341B4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14139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64913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870563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754785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797031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094815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363640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2481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93D0CD-CE51-614F-B37E-62806B59911F}" type="slidenum">
              <a:rPr lang="en-US" smtClean="0"/>
              <a:pPr>
                <a:defRPr/>
              </a:pPr>
              <a:t>‹#›</a:t>
            </a:fld>
            <a:endParaRPr lang="en-US" dirty="0"/>
          </a:p>
        </p:txBody>
      </p:sp>
    </p:spTree>
    <p:extLst>
      <p:ext uri="{BB962C8B-B14F-4D97-AF65-F5344CB8AC3E}">
        <p14:creationId xmlns:p14="http://schemas.microsoft.com/office/powerpoint/2010/main" val="37914657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942172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356389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893874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033592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264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14449301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63225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4003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0488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1254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F670C-2082-9C41-ADB8-521392EE63CD}" type="slidenum">
              <a:rPr lang="en-US" smtClean="0"/>
              <a:pPr>
                <a:defRPr/>
              </a:pPr>
              <a:t>‹#›</a:t>
            </a:fld>
            <a:endParaRPr lang="en-US" dirty="0"/>
          </a:p>
        </p:txBody>
      </p:sp>
    </p:spTree>
    <p:extLst>
      <p:ext uri="{BB962C8B-B14F-4D97-AF65-F5344CB8AC3E}">
        <p14:creationId xmlns:p14="http://schemas.microsoft.com/office/powerpoint/2010/main" val="8260388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08908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82430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23767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66820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0219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89446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59025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67802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416208"/>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12541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B7F53A-6F84-3F46-A0BC-1FBC44FAD2B2}" type="slidenum">
              <a:rPr lang="en-US" smtClean="0"/>
              <a:pPr>
                <a:defRPr/>
              </a:pPr>
              <a:t>‹#›</a:t>
            </a:fld>
            <a:endParaRPr lang="en-US" dirty="0"/>
          </a:p>
        </p:txBody>
      </p:sp>
    </p:spTree>
    <p:extLst>
      <p:ext uri="{BB962C8B-B14F-4D97-AF65-F5344CB8AC3E}">
        <p14:creationId xmlns:p14="http://schemas.microsoft.com/office/powerpoint/2010/main" val="30606656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39240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408207"/>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1643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29158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710604"/>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25786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429527"/>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77955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055988"/>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17564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C9B41-B63B-1445-95BD-EED0769D0087}" type="slidenum">
              <a:rPr lang="en-US" smtClean="0"/>
              <a:pPr>
                <a:defRPr/>
              </a:pPr>
              <a:t>‹#›</a:t>
            </a:fld>
            <a:endParaRPr lang="en-US" dirty="0"/>
          </a:p>
        </p:txBody>
      </p:sp>
    </p:spTree>
    <p:extLst>
      <p:ext uri="{BB962C8B-B14F-4D97-AF65-F5344CB8AC3E}">
        <p14:creationId xmlns:p14="http://schemas.microsoft.com/office/powerpoint/2010/main" val="30969826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367749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15574286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527708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263348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3329118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19990391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23140417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3706591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1841759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4215298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4834A6-17EB-4940-9801-F27C6CA905A4}" type="slidenum">
              <a:rPr lang="en-US" smtClean="0"/>
              <a:pPr>
                <a:defRPr/>
              </a:pPr>
              <a:t>‹#›</a:t>
            </a:fld>
            <a:endParaRPr lang="en-US" dirty="0"/>
          </a:p>
        </p:txBody>
      </p:sp>
    </p:spTree>
    <p:extLst>
      <p:ext uri="{BB962C8B-B14F-4D97-AF65-F5344CB8AC3E}">
        <p14:creationId xmlns:p14="http://schemas.microsoft.com/office/powerpoint/2010/main" val="222154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DD5269-1EC9-0647-B43E-7E0506FD9108}" type="slidenum">
              <a:rPr lang="en-US" smtClean="0"/>
              <a:pPr>
                <a:defRPr/>
              </a:pPr>
              <a:t>‹#›</a:t>
            </a:fld>
            <a:endParaRPr lang="en-US" dirty="0"/>
          </a:p>
        </p:txBody>
      </p:sp>
    </p:spTree>
    <p:extLst>
      <p:ext uri="{BB962C8B-B14F-4D97-AF65-F5344CB8AC3E}">
        <p14:creationId xmlns:p14="http://schemas.microsoft.com/office/powerpoint/2010/main" val="40949287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2835820447"/>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1210433136"/>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1483720868"/>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371735291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6D1FAA-3387-A242-881F-B8536356E277}" type="slidenum">
              <a:rPr lang="en-US" smtClean="0"/>
              <a:pPr>
                <a:defRPr/>
              </a:pPr>
              <a:t>‹#›</a:t>
            </a:fld>
            <a:endParaRPr lang="en-US" dirty="0"/>
          </a:p>
        </p:txBody>
      </p:sp>
    </p:spTree>
    <p:extLst>
      <p:ext uri="{BB962C8B-B14F-4D97-AF65-F5344CB8AC3E}">
        <p14:creationId xmlns:p14="http://schemas.microsoft.com/office/powerpoint/2010/main" val="84692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25DAB-313B-0646-95F1-79E79CB9938B}" type="slidenum">
              <a:rPr lang="en-US" smtClean="0"/>
              <a:pPr>
                <a:defRPr/>
              </a:pPr>
              <a:t>‹#›</a:t>
            </a:fld>
            <a:endParaRPr lang="en-US" dirty="0"/>
          </a:p>
        </p:txBody>
      </p:sp>
    </p:spTree>
    <p:extLst>
      <p:ext uri="{BB962C8B-B14F-4D97-AF65-F5344CB8AC3E}">
        <p14:creationId xmlns:p14="http://schemas.microsoft.com/office/powerpoint/2010/main" val="1753284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C25B5-86D4-0547-9CA7-30819830DF68}" type="slidenum">
              <a:rPr lang="en-US" smtClean="0"/>
              <a:pPr>
                <a:defRPr/>
              </a:pPr>
              <a:t>‹#›</a:t>
            </a:fld>
            <a:endParaRPr lang="en-US" dirty="0"/>
          </a:p>
        </p:txBody>
      </p:sp>
    </p:spTree>
    <p:extLst>
      <p:ext uri="{BB962C8B-B14F-4D97-AF65-F5344CB8AC3E}">
        <p14:creationId xmlns:p14="http://schemas.microsoft.com/office/powerpoint/2010/main" val="195376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D067FA-F029-5842-BD58-B43CC9B4F9DD}" type="slidenum">
              <a:rPr lang="en-US" smtClean="0"/>
              <a:pPr>
                <a:defRPr/>
              </a:pPr>
              <a:t>‹#›</a:t>
            </a:fld>
            <a:endParaRPr lang="en-US" dirty="0"/>
          </a:p>
        </p:txBody>
      </p:sp>
    </p:spTree>
    <p:extLst>
      <p:ext uri="{BB962C8B-B14F-4D97-AF65-F5344CB8AC3E}">
        <p14:creationId xmlns:p14="http://schemas.microsoft.com/office/powerpoint/2010/main" val="342968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6CA4CA-9F93-D646-8C14-C97348A8ECF8}" type="slidenum">
              <a:rPr lang="en-US" smtClean="0"/>
              <a:pPr>
                <a:defRPr/>
              </a:pPr>
              <a:t>‹#›</a:t>
            </a:fld>
            <a:endParaRPr lang="en-US" dirty="0"/>
          </a:p>
        </p:txBody>
      </p:sp>
    </p:spTree>
    <p:extLst>
      <p:ext uri="{BB962C8B-B14F-4D97-AF65-F5344CB8AC3E}">
        <p14:creationId xmlns:p14="http://schemas.microsoft.com/office/powerpoint/2010/main" val="176476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Tree>
    <p:extLst>
      <p:ext uri="{BB962C8B-B14F-4D97-AF65-F5344CB8AC3E}">
        <p14:creationId xmlns:p14="http://schemas.microsoft.com/office/powerpoint/2010/main" val="3966867572"/>
      </p:ext>
    </p:extLst>
  </p:cSld>
  <p:clrMapOvr>
    <a:masterClrMapping/>
  </p:clrMapOvr>
  <p:transitio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579802"/>
      </p:ext>
    </p:extLst>
  </p:cSld>
  <p:clrMapOvr>
    <a:masterClrMapping/>
  </p:clrMapOvr>
  <p:transition spd="med">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023275"/>
      </p:ext>
    </p:extLst>
  </p:cSld>
  <p:clrMapOvr>
    <a:masterClrMapping/>
  </p:clrMapOvr>
  <p:transition spd="med">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62926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7FB256-A99C-9A47-AF02-E5A75134A792}" type="slidenum">
              <a:rPr lang="en-US" smtClean="0"/>
              <a:pPr>
                <a:defRPr/>
              </a:pPr>
              <a:t>‹#›</a:t>
            </a:fld>
            <a:endParaRPr lang="en-US" dirty="0"/>
          </a:p>
        </p:txBody>
      </p:sp>
    </p:spTree>
    <p:extLst>
      <p:ext uri="{BB962C8B-B14F-4D97-AF65-F5344CB8AC3E}">
        <p14:creationId xmlns:p14="http://schemas.microsoft.com/office/powerpoint/2010/main" val="648780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312613"/>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69404545"/>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84227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4731486"/>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20466"/>
      </p:ext>
    </p:extLst>
  </p:cSld>
  <p:clrMapOvr>
    <a:masterClrMapping/>
  </p:clrMapOvr>
  <p:transition spd="med">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46685"/>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335770"/>
      </p:ext>
    </p:extLst>
  </p:cSld>
  <p:clrMapOvr>
    <a:masterClrMapping/>
  </p:clrMapOvr>
  <p:transition spd="med">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267AAC-E26B-5F4B-B392-07C57F959BF0}" type="slidenum">
              <a:rPr lang="en-US" smtClean="0"/>
              <a:pPr>
                <a:defRPr/>
              </a:pPr>
              <a:t>‹#›</a:t>
            </a:fld>
            <a:endParaRPr lang="en-US" dirty="0"/>
          </a:p>
        </p:txBody>
      </p:sp>
    </p:spTree>
    <p:extLst>
      <p:ext uri="{BB962C8B-B14F-4D97-AF65-F5344CB8AC3E}">
        <p14:creationId xmlns:p14="http://schemas.microsoft.com/office/powerpoint/2010/main" val="237634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063AE1-22E3-274E-B0C4-B6298B3ACBD6}" type="slidenum">
              <a:rPr lang="en-US" smtClean="0"/>
              <a:pPr>
                <a:defRPr/>
              </a:pPr>
              <a:t>‹#›</a:t>
            </a:fld>
            <a:endParaRPr lang="en-US" dirty="0"/>
          </a:p>
        </p:txBody>
      </p:sp>
    </p:spTree>
    <p:extLst>
      <p:ext uri="{BB962C8B-B14F-4D97-AF65-F5344CB8AC3E}">
        <p14:creationId xmlns:p14="http://schemas.microsoft.com/office/powerpoint/2010/main" val="1818824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21A66D-6604-1741-A13D-E8CFBACFF396}" type="slidenum">
              <a:rPr lang="en-US" smtClean="0"/>
              <a:pPr>
                <a:defRPr/>
              </a:pPr>
              <a:t>‹#›</a:t>
            </a:fld>
            <a:endParaRPr lang="en-US" dirty="0"/>
          </a:p>
        </p:txBody>
      </p:sp>
    </p:spTree>
    <p:extLst>
      <p:ext uri="{BB962C8B-B14F-4D97-AF65-F5344CB8AC3E}">
        <p14:creationId xmlns:p14="http://schemas.microsoft.com/office/powerpoint/2010/main" val="179207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DACC53-24B5-344F-9732-48BC373CE1BB}" type="slidenum">
              <a:rPr lang="en-US" smtClean="0"/>
              <a:pPr>
                <a:defRPr/>
              </a:pPr>
              <a:t>‹#›</a:t>
            </a:fld>
            <a:endParaRPr lang="en-US" dirty="0"/>
          </a:p>
        </p:txBody>
      </p:sp>
    </p:spTree>
    <p:extLst>
      <p:ext uri="{BB962C8B-B14F-4D97-AF65-F5344CB8AC3E}">
        <p14:creationId xmlns:p14="http://schemas.microsoft.com/office/powerpoint/2010/main" val="2499631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A0C953-3053-254F-A045-A6E5785BCF30}" type="slidenum">
              <a:rPr lang="en-US" smtClean="0"/>
              <a:pPr>
                <a:defRPr/>
              </a:pPr>
              <a:t>‹#›</a:t>
            </a:fld>
            <a:endParaRPr lang="en-US" dirty="0"/>
          </a:p>
        </p:txBody>
      </p:sp>
    </p:spTree>
    <p:extLst>
      <p:ext uri="{BB962C8B-B14F-4D97-AF65-F5344CB8AC3E}">
        <p14:creationId xmlns:p14="http://schemas.microsoft.com/office/powerpoint/2010/main" val="1923370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3B46C-2BC2-2E4E-91D0-8F89E83CDD92}" type="slidenum">
              <a:rPr lang="en-US" smtClean="0"/>
              <a:pPr>
                <a:defRPr/>
              </a:pPr>
              <a:t>‹#›</a:t>
            </a:fld>
            <a:endParaRPr lang="en-US" dirty="0"/>
          </a:p>
        </p:txBody>
      </p:sp>
    </p:spTree>
    <p:extLst>
      <p:ext uri="{BB962C8B-B14F-4D97-AF65-F5344CB8AC3E}">
        <p14:creationId xmlns:p14="http://schemas.microsoft.com/office/powerpoint/2010/main" val="1515453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3AFEF-6DDA-0F4B-9877-2B9D1AF8599D}" type="slidenum">
              <a:rPr lang="en-US" smtClean="0"/>
              <a:pPr>
                <a:defRPr/>
              </a:pPr>
              <a:t>‹#›</a:t>
            </a:fld>
            <a:endParaRPr lang="en-US" dirty="0"/>
          </a:p>
        </p:txBody>
      </p:sp>
    </p:spTree>
    <p:extLst>
      <p:ext uri="{BB962C8B-B14F-4D97-AF65-F5344CB8AC3E}">
        <p14:creationId xmlns:p14="http://schemas.microsoft.com/office/powerpoint/2010/main" val="3595429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D35F1E-F39E-2B4D-B3DC-314636F1FBCF}" type="slidenum">
              <a:rPr lang="en-US" smtClean="0"/>
              <a:pPr>
                <a:defRPr/>
              </a:pPr>
              <a:t>‹#›</a:t>
            </a:fld>
            <a:endParaRPr lang="en-US" dirty="0"/>
          </a:p>
        </p:txBody>
      </p:sp>
    </p:spTree>
    <p:extLst>
      <p:ext uri="{BB962C8B-B14F-4D97-AF65-F5344CB8AC3E}">
        <p14:creationId xmlns:p14="http://schemas.microsoft.com/office/powerpoint/2010/main" val="2150919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2E42F9-B029-AC4C-8674-A6F691C73236}" type="slidenum">
              <a:rPr lang="en-US" smtClean="0"/>
              <a:pPr>
                <a:defRPr/>
              </a:pPr>
              <a:t>‹#›</a:t>
            </a:fld>
            <a:endParaRPr lang="en-US" dirty="0"/>
          </a:p>
        </p:txBody>
      </p:sp>
    </p:spTree>
    <p:extLst>
      <p:ext uri="{BB962C8B-B14F-4D97-AF65-F5344CB8AC3E}">
        <p14:creationId xmlns:p14="http://schemas.microsoft.com/office/powerpoint/2010/main" val="1237898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2DD020-1B4F-4C46-B233-238249D51573}" type="slidenum">
              <a:rPr lang="en-US" smtClean="0"/>
              <a:pPr>
                <a:defRPr/>
              </a:pPr>
              <a:t>‹#›</a:t>
            </a:fld>
            <a:endParaRPr lang="en-US" dirty="0"/>
          </a:p>
        </p:txBody>
      </p:sp>
    </p:spTree>
    <p:extLst>
      <p:ext uri="{BB962C8B-B14F-4D97-AF65-F5344CB8AC3E}">
        <p14:creationId xmlns:p14="http://schemas.microsoft.com/office/powerpoint/2010/main" val="1891886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64EDED-DA8C-3948-970C-B85F018C87CD}" type="slidenum">
              <a:rPr lang="en-US" smtClean="0"/>
              <a:pPr>
                <a:defRPr/>
              </a:pPr>
              <a:t>‹#›</a:t>
            </a:fld>
            <a:endParaRPr lang="en-US" dirty="0"/>
          </a:p>
        </p:txBody>
      </p:sp>
    </p:spTree>
    <p:extLst>
      <p:ext uri="{BB962C8B-B14F-4D97-AF65-F5344CB8AC3E}">
        <p14:creationId xmlns:p14="http://schemas.microsoft.com/office/powerpoint/2010/main" val="2079477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295D48-5D05-1242-BAB0-C04BCE99EB56}" type="slidenum">
              <a:rPr lang="en-US" smtClean="0"/>
              <a:pPr>
                <a:defRPr/>
              </a:pPr>
              <a:t>‹#›</a:t>
            </a:fld>
            <a:endParaRPr lang="en-US" dirty="0"/>
          </a:p>
        </p:txBody>
      </p:sp>
    </p:spTree>
    <p:extLst>
      <p:ext uri="{BB962C8B-B14F-4D97-AF65-F5344CB8AC3E}">
        <p14:creationId xmlns:p14="http://schemas.microsoft.com/office/powerpoint/2010/main" val="724840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4815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815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CB7A2FD-1F5F-1441-BEA2-8CFF23C872FF}" type="slidenum">
              <a:rPr lang="en-US"/>
              <a:pPr>
                <a:defRPr/>
              </a:pPr>
              <a:t>‹#›</a:t>
            </a:fld>
            <a:endParaRPr lang="en-US"/>
          </a:p>
        </p:txBody>
      </p:sp>
    </p:spTree>
    <p:extLst>
      <p:ext uri="{BB962C8B-B14F-4D97-AF65-F5344CB8AC3E}">
        <p14:creationId xmlns:p14="http://schemas.microsoft.com/office/powerpoint/2010/main" val="34775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ACB9C54-083A-F844-A943-9C7B36F14629}" type="slidenum">
              <a:rPr lang="en-US"/>
              <a:pPr>
                <a:defRPr/>
              </a:pPr>
              <a:t>‹#›</a:t>
            </a:fld>
            <a:endParaRPr lang="en-US"/>
          </a:p>
        </p:txBody>
      </p:sp>
    </p:spTree>
    <p:extLst>
      <p:ext uri="{BB962C8B-B14F-4D97-AF65-F5344CB8AC3E}">
        <p14:creationId xmlns:p14="http://schemas.microsoft.com/office/powerpoint/2010/main" val="330725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AF176C-C94F-B241-93B1-54F7759AAB3C}" type="slidenum">
              <a:rPr lang="en-US" smtClean="0"/>
              <a:pPr>
                <a:defRPr/>
              </a:pPr>
              <a:t>‹#›</a:t>
            </a:fld>
            <a:endParaRPr lang="en-US" dirty="0"/>
          </a:p>
        </p:txBody>
      </p:sp>
    </p:spTree>
    <p:extLst>
      <p:ext uri="{BB962C8B-B14F-4D97-AF65-F5344CB8AC3E}">
        <p14:creationId xmlns:p14="http://schemas.microsoft.com/office/powerpoint/2010/main" val="3870151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28F7031-1F54-5B47-B1D5-9C0F604E3AB9}" type="slidenum">
              <a:rPr lang="en-US"/>
              <a:pPr>
                <a:defRPr/>
              </a:pPr>
              <a:t>‹#›</a:t>
            </a:fld>
            <a:endParaRPr lang="en-US"/>
          </a:p>
        </p:txBody>
      </p:sp>
    </p:spTree>
    <p:extLst>
      <p:ext uri="{BB962C8B-B14F-4D97-AF65-F5344CB8AC3E}">
        <p14:creationId xmlns:p14="http://schemas.microsoft.com/office/powerpoint/2010/main" val="2763516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51586A9-2B47-F641-8FE4-9D0E4C8929AF}" type="slidenum">
              <a:rPr lang="en-US"/>
              <a:pPr>
                <a:defRPr/>
              </a:pPr>
              <a:t>‹#›</a:t>
            </a:fld>
            <a:endParaRPr lang="en-US"/>
          </a:p>
        </p:txBody>
      </p:sp>
    </p:spTree>
    <p:extLst>
      <p:ext uri="{BB962C8B-B14F-4D97-AF65-F5344CB8AC3E}">
        <p14:creationId xmlns:p14="http://schemas.microsoft.com/office/powerpoint/2010/main" val="247047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EF2FEE7C-AC9A-EA4A-A411-388B1E200F1F}" type="slidenum">
              <a:rPr lang="en-US"/>
              <a:pPr>
                <a:defRPr/>
              </a:pPr>
              <a:t>‹#›</a:t>
            </a:fld>
            <a:endParaRPr lang="en-US"/>
          </a:p>
        </p:txBody>
      </p:sp>
    </p:spTree>
    <p:extLst>
      <p:ext uri="{BB962C8B-B14F-4D97-AF65-F5344CB8AC3E}">
        <p14:creationId xmlns:p14="http://schemas.microsoft.com/office/powerpoint/2010/main" val="2395253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B318BC5-8F31-C141-A9F3-23966708B633}" type="slidenum">
              <a:rPr lang="en-US"/>
              <a:pPr>
                <a:defRPr/>
              </a:pPr>
              <a:t>‹#›</a:t>
            </a:fld>
            <a:endParaRPr lang="en-US"/>
          </a:p>
        </p:txBody>
      </p:sp>
    </p:spTree>
    <p:extLst>
      <p:ext uri="{BB962C8B-B14F-4D97-AF65-F5344CB8AC3E}">
        <p14:creationId xmlns:p14="http://schemas.microsoft.com/office/powerpoint/2010/main" val="2266452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BF55E616-94A6-C84D-8F47-5E6A6BE231BF}" type="slidenum">
              <a:rPr lang="en-US"/>
              <a:pPr>
                <a:defRPr/>
              </a:pPr>
              <a:t>‹#›</a:t>
            </a:fld>
            <a:endParaRPr lang="en-US"/>
          </a:p>
        </p:txBody>
      </p:sp>
    </p:spTree>
    <p:extLst>
      <p:ext uri="{BB962C8B-B14F-4D97-AF65-F5344CB8AC3E}">
        <p14:creationId xmlns:p14="http://schemas.microsoft.com/office/powerpoint/2010/main" val="273801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0D64303-6B2E-DD45-9A8C-2B4EA0D098DC}" type="slidenum">
              <a:rPr lang="en-US"/>
              <a:pPr>
                <a:defRPr/>
              </a:pPr>
              <a:t>‹#›</a:t>
            </a:fld>
            <a:endParaRPr lang="en-US"/>
          </a:p>
        </p:txBody>
      </p:sp>
    </p:spTree>
    <p:extLst>
      <p:ext uri="{BB962C8B-B14F-4D97-AF65-F5344CB8AC3E}">
        <p14:creationId xmlns:p14="http://schemas.microsoft.com/office/powerpoint/2010/main" val="1635862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B85D1AA1-7535-5148-985A-1F8A8DAF6D89}" type="slidenum">
              <a:rPr lang="en-US"/>
              <a:pPr>
                <a:defRPr/>
              </a:pPr>
              <a:t>‹#›</a:t>
            </a:fld>
            <a:endParaRPr lang="en-US"/>
          </a:p>
        </p:txBody>
      </p:sp>
    </p:spTree>
    <p:extLst>
      <p:ext uri="{BB962C8B-B14F-4D97-AF65-F5344CB8AC3E}">
        <p14:creationId xmlns:p14="http://schemas.microsoft.com/office/powerpoint/2010/main" val="4218714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5403B95-A0FD-F54A-86E8-B3299AB56A27}" type="slidenum">
              <a:rPr lang="en-US"/>
              <a:pPr>
                <a:defRPr/>
              </a:pPr>
              <a:t>‹#›</a:t>
            </a:fld>
            <a:endParaRPr lang="en-US"/>
          </a:p>
        </p:txBody>
      </p:sp>
    </p:spTree>
    <p:extLst>
      <p:ext uri="{BB962C8B-B14F-4D97-AF65-F5344CB8AC3E}">
        <p14:creationId xmlns:p14="http://schemas.microsoft.com/office/powerpoint/2010/main" val="2753429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F4AF468-11EF-1A40-B0D6-78B579646D54}" type="slidenum">
              <a:rPr lang="en-US"/>
              <a:pPr>
                <a:defRPr/>
              </a:pPr>
              <a:t>‹#›</a:t>
            </a:fld>
            <a:endParaRPr lang="en-US"/>
          </a:p>
        </p:txBody>
      </p:sp>
    </p:spTree>
    <p:extLst>
      <p:ext uri="{BB962C8B-B14F-4D97-AF65-F5344CB8AC3E}">
        <p14:creationId xmlns:p14="http://schemas.microsoft.com/office/powerpoint/2010/main" val="1235191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06803D-540C-9B44-AA54-4AD8E1EE94D6}" type="slidenum">
              <a:rPr lang="en-US" smtClean="0"/>
              <a:pPr>
                <a:defRPr/>
              </a:pPr>
              <a:t>‹#›</a:t>
            </a:fld>
            <a:endParaRPr lang="en-US" dirty="0"/>
          </a:p>
        </p:txBody>
      </p:sp>
    </p:spTree>
    <p:extLst>
      <p:ext uri="{BB962C8B-B14F-4D97-AF65-F5344CB8AC3E}">
        <p14:creationId xmlns:p14="http://schemas.microsoft.com/office/powerpoint/2010/main" val="223365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5F25DD-51D7-5E4E-8217-33F7E60DF063}" type="slidenum">
              <a:rPr lang="en-US" smtClean="0"/>
              <a:pPr>
                <a:defRPr/>
              </a:pPr>
              <a:t>‹#›</a:t>
            </a:fld>
            <a:endParaRPr lang="en-US" dirty="0"/>
          </a:p>
        </p:txBody>
      </p:sp>
    </p:spTree>
    <p:extLst>
      <p:ext uri="{BB962C8B-B14F-4D97-AF65-F5344CB8AC3E}">
        <p14:creationId xmlns:p14="http://schemas.microsoft.com/office/powerpoint/2010/main" val="4056727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3C4C71-B615-8C49-8B45-EC45CE10DACD}" type="slidenum">
              <a:rPr lang="en-US" smtClean="0"/>
              <a:pPr>
                <a:defRPr/>
              </a:pPr>
              <a:t>‹#›</a:t>
            </a:fld>
            <a:endParaRPr lang="en-US" dirty="0"/>
          </a:p>
        </p:txBody>
      </p:sp>
    </p:spTree>
    <p:extLst>
      <p:ext uri="{BB962C8B-B14F-4D97-AF65-F5344CB8AC3E}">
        <p14:creationId xmlns:p14="http://schemas.microsoft.com/office/powerpoint/2010/main" val="3601172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B3F403-0950-E94E-9EE1-DE9A39D608BF}" type="slidenum">
              <a:rPr lang="en-US" smtClean="0"/>
              <a:pPr>
                <a:defRPr/>
              </a:pPr>
              <a:t>‹#›</a:t>
            </a:fld>
            <a:endParaRPr lang="en-US" dirty="0"/>
          </a:p>
        </p:txBody>
      </p:sp>
    </p:spTree>
    <p:extLst>
      <p:ext uri="{BB962C8B-B14F-4D97-AF65-F5344CB8AC3E}">
        <p14:creationId xmlns:p14="http://schemas.microsoft.com/office/powerpoint/2010/main" val="2373862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8078CA-D489-FB45-B2D2-75A15538597A}" type="slidenum">
              <a:rPr lang="en-US" smtClean="0"/>
              <a:pPr>
                <a:defRPr/>
              </a:pPr>
              <a:t>‹#›</a:t>
            </a:fld>
            <a:endParaRPr lang="en-US" dirty="0"/>
          </a:p>
        </p:txBody>
      </p:sp>
    </p:spTree>
    <p:extLst>
      <p:ext uri="{BB962C8B-B14F-4D97-AF65-F5344CB8AC3E}">
        <p14:creationId xmlns:p14="http://schemas.microsoft.com/office/powerpoint/2010/main" val="1626745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9E6683-F40B-D44A-B59E-9F5C8A95400D}" type="slidenum">
              <a:rPr lang="en-US" smtClean="0"/>
              <a:pPr>
                <a:defRPr/>
              </a:pPr>
              <a:t>‹#›</a:t>
            </a:fld>
            <a:endParaRPr lang="en-US" dirty="0"/>
          </a:p>
        </p:txBody>
      </p:sp>
    </p:spTree>
    <p:extLst>
      <p:ext uri="{BB962C8B-B14F-4D97-AF65-F5344CB8AC3E}">
        <p14:creationId xmlns:p14="http://schemas.microsoft.com/office/powerpoint/2010/main" val="181670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6D2B20-D498-F046-B702-34D2D913EA30}" type="slidenum">
              <a:rPr lang="en-US" smtClean="0"/>
              <a:pPr>
                <a:defRPr/>
              </a:pPr>
              <a:t>‹#›</a:t>
            </a:fld>
            <a:endParaRPr lang="en-US" dirty="0"/>
          </a:p>
        </p:txBody>
      </p:sp>
    </p:spTree>
    <p:extLst>
      <p:ext uri="{BB962C8B-B14F-4D97-AF65-F5344CB8AC3E}">
        <p14:creationId xmlns:p14="http://schemas.microsoft.com/office/powerpoint/2010/main" val="4194688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D3D2D9-DBC2-1C44-9299-B23AAE7E4995}" type="slidenum">
              <a:rPr lang="en-US" smtClean="0"/>
              <a:pPr>
                <a:defRPr/>
              </a:pPr>
              <a:t>‹#›</a:t>
            </a:fld>
            <a:endParaRPr lang="en-US" dirty="0"/>
          </a:p>
        </p:txBody>
      </p:sp>
    </p:spTree>
    <p:extLst>
      <p:ext uri="{BB962C8B-B14F-4D97-AF65-F5344CB8AC3E}">
        <p14:creationId xmlns:p14="http://schemas.microsoft.com/office/powerpoint/2010/main" val="3839630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38B007-7BF2-C14C-B6AF-B2545E8F5A80}" type="slidenum">
              <a:rPr lang="en-US" smtClean="0"/>
              <a:pPr>
                <a:defRPr/>
              </a:pPr>
              <a:t>‹#›</a:t>
            </a:fld>
            <a:endParaRPr lang="en-US" dirty="0"/>
          </a:p>
        </p:txBody>
      </p:sp>
    </p:spTree>
    <p:extLst>
      <p:ext uri="{BB962C8B-B14F-4D97-AF65-F5344CB8AC3E}">
        <p14:creationId xmlns:p14="http://schemas.microsoft.com/office/powerpoint/2010/main" val="464246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143F4D-CC20-BC4A-B4F8-7C126161B2CB}" type="slidenum">
              <a:rPr lang="en-US" smtClean="0"/>
              <a:pPr>
                <a:defRPr/>
              </a:pPr>
              <a:t>‹#›</a:t>
            </a:fld>
            <a:endParaRPr lang="en-US" dirty="0"/>
          </a:p>
        </p:txBody>
      </p:sp>
    </p:spTree>
    <p:extLst>
      <p:ext uri="{BB962C8B-B14F-4D97-AF65-F5344CB8AC3E}">
        <p14:creationId xmlns:p14="http://schemas.microsoft.com/office/powerpoint/2010/main" val="1018995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A44162-2880-924D-A553-87F0645A9D0A}" type="slidenum">
              <a:rPr lang="en-US" smtClean="0"/>
              <a:pPr>
                <a:defRPr/>
              </a:pPr>
              <a:t>‹#›</a:t>
            </a:fld>
            <a:endParaRPr lang="en-US" dirty="0"/>
          </a:p>
        </p:txBody>
      </p:sp>
    </p:spTree>
    <p:extLst>
      <p:ext uri="{BB962C8B-B14F-4D97-AF65-F5344CB8AC3E}">
        <p14:creationId xmlns:p14="http://schemas.microsoft.com/office/powerpoint/2010/main" val="3087242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D51A412-555F-FB47-8BC1-1EFC707F6CE1}" type="slidenum">
              <a:rPr lang="en-US" smtClean="0"/>
              <a:pPr>
                <a:defRPr/>
              </a:pPr>
              <a:t>‹#›</a:t>
            </a:fld>
            <a:endParaRPr lang="en-US" dirty="0"/>
          </a:p>
        </p:txBody>
      </p:sp>
    </p:spTree>
    <p:extLst>
      <p:ext uri="{BB962C8B-B14F-4D97-AF65-F5344CB8AC3E}">
        <p14:creationId xmlns:p14="http://schemas.microsoft.com/office/powerpoint/2010/main" val="213469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72EE6E-2454-A24D-B7CB-AE551C0750C5}" type="slidenum">
              <a:rPr lang="en-US" smtClean="0"/>
              <a:pPr>
                <a:defRPr/>
              </a:pPr>
              <a:t>‹#›</a:t>
            </a:fld>
            <a:endParaRPr lang="en-US" dirty="0"/>
          </a:p>
        </p:txBody>
      </p:sp>
    </p:spTree>
    <p:extLst>
      <p:ext uri="{BB962C8B-B14F-4D97-AF65-F5344CB8AC3E}">
        <p14:creationId xmlns:p14="http://schemas.microsoft.com/office/powerpoint/2010/main" val="3105508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B9373C0-D6D6-0945-B260-3D223E9296D4}" type="slidenum">
              <a:rPr lang="en-US" smtClean="0"/>
              <a:pPr>
                <a:defRPr/>
              </a:pPr>
              <a:t>‹#›</a:t>
            </a:fld>
            <a:endParaRPr lang="en-US" dirty="0"/>
          </a:p>
        </p:txBody>
      </p:sp>
    </p:spTree>
    <p:extLst>
      <p:ext uri="{BB962C8B-B14F-4D97-AF65-F5344CB8AC3E}">
        <p14:creationId xmlns:p14="http://schemas.microsoft.com/office/powerpoint/2010/main" val="2428782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244F6E7-4D39-2244-82E6-2C61DC19F475}" type="slidenum">
              <a:rPr lang="en-US" smtClean="0"/>
              <a:pPr>
                <a:defRPr/>
              </a:pPr>
              <a:t>‹#›</a:t>
            </a:fld>
            <a:endParaRPr lang="en-US" dirty="0"/>
          </a:p>
        </p:txBody>
      </p:sp>
    </p:spTree>
    <p:extLst>
      <p:ext uri="{BB962C8B-B14F-4D97-AF65-F5344CB8AC3E}">
        <p14:creationId xmlns:p14="http://schemas.microsoft.com/office/powerpoint/2010/main" val="35979716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7E04AA-BA4B-8A42-90EE-C200BEF6AAB0}" type="slidenum">
              <a:rPr lang="en-US" smtClean="0"/>
              <a:pPr>
                <a:defRPr/>
              </a:pPr>
              <a:t>‹#›</a:t>
            </a:fld>
            <a:endParaRPr lang="en-US" dirty="0"/>
          </a:p>
        </p:txBody>
      </p:sp>
    </p:spTree>
    <p:extLst>
      <p:ext uri="{BB962C8B-B14F-4D97-AF65-F5344CB8AC3E}">
        <p14:creationId xmlns:p14="http://schemas.microsoft.com/office/powerpoint/2010/main" val="41291040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43B480-EE78-0043-9182-B58E0AE2DB52}" type="slidenum">
              <a:rPr lang="en-US" smtClean="0"/>
              <a:pPr>
                <a:defRPr/>
              </a:pPr>
              <a:t>‹#›</a:t>
            </a:fld>
            <a:endParaRPr lang="en-US" dirty="0"/>
          </a:p>
        </p:txBody>
      </p:sp>
    </p:spTree>
    <p:extLst>
      <p:ext uri="{BB962C8B-B14F-4D97-AF65-F5344CB8AC3E}">
        <p14:creationId xmlns:p14="http://schemas.microsoft.com/office/powerpoint/2010/main" val="148937983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AEA199F-548A-CD45-9515-4EF9139E73BF}" type="slidenum">
              <a:rPr lang="en-US" smtClean="0"/>
              <a:pPr>
                <a:defRPr/>
              </a:pPr>
              <a:t>‹#›</a:t>
            </a:fld>
            <a:endParaRPr lang="en-US" dirty="0"/>
          </a:p>
        </p:txBody>
      </p:sp>
    </p:spTree>
    <p:extLst>
      <p:ext uri="{BB962C8B-B14F-4D97-AF65-F5344CB8AC3E}">
        <p14:creationId xmlns:p14="http://schemas.microsoft.com/office/powerpoint/2010/main" val="289839085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C52D991-0FD0-7646-9300-02B2A1BACFFB}" type="slidenum">
              <a:rPr lang="en-US" smtClean="0"/>
              <a:pPr>
                <a:defRPr/>
              </a:pPr>
              <a:t>‹#›</a:t>
            </a:fld>
            <a:endParaRPr lang="en-US" dirty="0"/>
          </a:p>
        </p:txBody>
      </p:sp>
    </p:spTree>
    <p:extLst>
      <p:ext uri="{BB962C8B-B14F-4D97-AF65-F5344CB8AC3E}">
        <p14:creationId xmlns:p14="http://schemas.microsoft.com/office/powerpoint/2010/main" val="33318489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361A920-AB62-194F-8CBD-662828588549}" type="slidenum">
              <a:rPr lang="en-US" smtClean="0"/>
              <a:pPr>
                <a:defRPr/>
              </a:pPr>
              <a:t>‹#›</a:t>
            </a:fld>
            <a:endParaRPr lang="en-US" dirty="0"/>
          </a:p>
        </p:txBody>
      </p:sp>
    </p:spTree>
    <p:extLst>
      <p:ext uri="{BB962C8B-B14F-4D97-AF65-F5344CB8AC3E}">
        <p14:creationId xmlns:p14="http://schemas.microsoft.com/office/powerpoint/2010/main" val="22743566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E8ECA6B-9D8F-3B4B-941B-6128F0CCF104}" type="slidenum">
              <a:rPr lang="en-US" smtClean="0"/>
              <a:pPr>
                <a:defRPr/>
              </a:pPr>
              <a:t>‹#›</a:t>
            </a:fld>
            <a:endParaRPr lang="en-US" dirty="0"/>
          </a:p>
        </p:txBody>
      </p:sp>
    </p:spTree>
    <p:extLst>
      <p:ext uri="{BB962C8B-B14F-4D97-AF65-F5344CB8AC3E}">
        <p14:creationId xmlns:p14="http://schemas.microsoft.com/office/powerpoint/2010/main" val="71766650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D34391F-BA51-0645-BAA2-ABAD95BFF68D}" type="slidenum">
              <a:rPr lang="en-US" smtClean="0"/>
              <a:pPr>
                <a:defRPr/>
              </a:pPr>
              <a:t>‹#›</a:t>
            </a:fld>
            <a:endParaRPr lang="en-US" dirty="0"/>
          </a:p>
        </p:txBody>
      </p:sp>
    </p:spTree>
    <p:extLst>
      <p:ext uri="{BB962C8B-B14F-4D97-AF65-F5344CB8AC3E}">
        <p14:creationId xmlns:p14="http://schemas.microsoft.com/office/powerpoint/2010/main" val="81487570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D956489-2F99-2646-B7E9-91526E90C4E5}" type="slidenum">
              <a:rPr lang="en-US" smtClean="0"/>
              <a:pPr>
                <a:defRPr/>
              </a:pPr>
              <a:t>‹#›</a:t>
            </a:fld>
            <a:endParaRPr lang="en-US" dirty="0"/>
          </a:p>
        </p:txBody>
      </p:sp>
    </p:spTree>
    <p:extLst>
      <p:ext uri="{BB962C8B-B14F-4D97-AF65-F5344CB8AC3E}">
        <p14:creationId xmlns:p14="http://schemas.microsoft.com/office/powerpoint/2010/main" val="1945350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C77EA-BF8B-D54B-9370-B3D149FC08D9}" type="slidenum">
              <a:rPr lang="en-US" smtClean="0"/>
              <a:pPr>
                <a:defRPr/>
              </a:pPr>
              <a:t>‹#›</a:t>
            </a:fld>
            <a:endParaRPr lang="en-US" dirty="0"/>
          </a:p>
        </p:txBody>
      </p:sp>
    </p:spTree>
    <p:extLst>
      <p:ext uri="{BB962C8B-B14F-4D97-AF65-F5344CB8AC3E}">
        <p14:creationId xmlns:p14="http://schemas.microsoft.com/office/powerpoint/2010/main" val="201067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90547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00929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09442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13720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30728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36190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30323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5999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0185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616835"/>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E28DA-B971-784F-A233-55AD0711AAD3}" type="slidenum">
              <a:rPr lang="en-US" smtClean="0"/>
              <a:pPr>
                <a:defRPr/>
              </a:pPr>
              <a:t>‹#›</a:t>
            </a:fld>
            <a:endParaRPr lang="en-US" dirty="0"/>
          </a:p>
        </p:txBody>
      </p:sp>
    </p:spTree>
    <p:extLst>
      <p:ext uri="{BB962C8B-B14F-4D97-AF65-F5344CB8AC3E}">
        <p14:creationId xmlns:p14="http://schemas.microsoft.com/office/powerpoint/2010/main" val="2191311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3403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60150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901052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6156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6071680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9750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400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4796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347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6147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4.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8.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5" Type="http://schemas.openxmlformats.org/officeDocument/2006/relationships/theme" Target="../theme/theme20.xml"/><Relationship Id="rId4" Type="http://schemas.openxmlformats.org/officeDocument/2006/relationships/slideLayout" Target="../slideLayouts/slideLayout20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7.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A8EE1B7D-34C9-554B-9806-A0AD8EAF2FF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352"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03808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51705601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001840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b="1" i="0" dirty="0">
                <a:solidFill>
                  <a:srgbClr val="FFFFFF"/>
                </a:solidFill>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DD3F45FB-27C7-294F-AF72-5E98E3D9163C}" type="slidenum">
              <a:rPr lang="en-US" smtClean="0"/>
              <a:pPr>
                <a:defRPr/>
              </a:pPr>
              <a:t>‹#›</a:t>
            </a:fld>
            <a:endParaRPr lang="en-US" dirty="0"/>
          </a:p>
        </p:txBody>
      </p:sp>
    </p:spTree>
    <p:extLst>
      <p:ext uri="{BB962C8B-B14F-4D97-AF65-F5344CB8AC3E}">
        <p14:creationId xmlns:p14="http://schemas.microsoft.com/office/powerpoint/2010/main" val="1584888535"/>
      </p:ext>
    </p:extLst>
  </p:cSld>
  <p:clrMap bg1="dk2" tx1="lt1" bg2="dk1" tx2="lt2" accent1="accent1" accent2="accent2" accent3="accent3" accent4="accent4" accent5="accent5" accent6="accent6" hlink="hlink" folHlink="folHlink"/>
  <p:sldLayoutIdLst>
    <p:sldLayoutId id="2147484460" r:id="rId1"/>
    <p:sldLayoutId id="2147484461"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A8EE1B7D-34C9-554B-9806-A0AD8EAF2F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2228501"/>
      </p:ext>
    </p:extLst>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52F367E4-7E1D-FF4E-AF00-438FDA6547A0}" type="datetimeFigureOut">
              <a:rPr lang="en-US" smtClean="0"/>
              <a:pPr/>
              <a:t>3/25/24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90302"/>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901581028"/>
      </p:ext>
    </p:extLst>
  </p:cSld>
  <p:clrMap bg1="lt1" tx1="dk1" bg2="lt2" tx2="dk2" accent1="accent1" accent2="accent2" accent3="accent3" accent4="accent4" accent5="accent5" accent6="accent6" hlink="hlink" folHlink="folHlink"/>
  <p:sldLayoutIdLst>
    <p:sldLayoutId id="214748449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881809AF-DD62-7C41-97BB-AAEB47244C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620011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1242556"/>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178091352"/>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D64F7E0-B891-B541-A6D4-3605F7D3B42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353"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defTabSz="914400" fontAlgn="base">
              <a:spcBef>
                <a:spcPct val="0"/>
              </a:spcBef>
              <a:spcAft>
                <a:spcPct val="0"/>
              </a:spcAft>
              <a:defRPr/>
            </a:pPr>
            <a:fld id="{82A1FBD8-4E50-504E-ABB7-367597404797}" type="slidenum">
              <a:rPr lang="zh-CN" altLang="en-US" smtClean="0">
                <a:ea typeface="ＭＳ Ｐゴシック" charset="0"/>
                <a:cs typeface="ＭＳ Ｐゴシック" charset="0"/>
              </a:rPr>
              <a:pPr defTabSz="914400" fontAlgn="base">
                <a:spcBef>
                  <a:spcPct val="0"/>
                </a:spcBef>
                <a:spcAft>
                  <a:spcPct val="0"/>
                </a:spcAft>
                <a:defRPr/>
              </a:pPr>
              <a:t>‹#›</a:t>
            </a:fld>
            <a:endParaRPr lang="en-US" altLang="zh-CN" dirty="0">
              <a:ea typeface="ＭＳ Ｐゴシック" charset="0"/>
              <a:cs typeface="ＭＳ Ｐゴシック" charset="0"/>
            </a:endParaRPr>
          </a:p>
        </p:txBody>
      </p:sp>
    </p:spTree>
    <p:extLst>
      <p:ext uri="{BB962C8B-B14F-4D97-AF65-F5344CB8AC3E}">
        <p14:creationId xmlns:p14="http://schemas.microsoft.com/office/powerpoint/2010/main" val="2463624455"/>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cSld>
  <p:clrMap bg1="dk2" tx1="lt1" bg2="dk1" tx2="lt2" accent1="accent1" accent2="accent2" accent3="accent3" accent4="accent4" accent5="accent5" accent6="accent6" hlink="hlink" folHlink="folHlink"/>
  <p:sldLayoutIdLst>
    <p:sldLayoutId id="2147484354"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5E58B9B7-AC88-3242-8CAD-20F1DBBDD98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2700"/>
            <a:ext cx="9156700" cy="6870700"/>
            <a:chOff x="0" y="-8"/>
            <a:chExt cx="5768" cy="4328"/>
          </a:xfrm>
        </p:grpSpPr>
        <p:sp>
          <p:nvSpPr>
            <p:cNvPr id="4301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301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301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1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2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4303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pic>
          <p:nvPicPr>
            <p:cNvPr id="43035"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301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301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4713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4713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44FFCC10-53DA-7E47-B84F-0A25BD7972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Narrow" pitchFamily="-112" charset="0"/>
        </a:defRPr>
      </a:lvl6pPr>
      <a:lvl7pPr marL="914400" algn="l" rtl="0" fontAlgn="base">
        <a:spcBef>
          <a:spcPct val="0"/>
        </a:spcBef>
        <a:spcAft>
          <a:spcPct val="0"/>
        </a:spcAft>
        <a:defRPr sz="4400">
          <a:solidFill>
            <a:schemeClr val="tx2"/>
          </a:solidFill>
          <a:latin typeface="Arial Narrow" pitchFamily="-112" charset="0"/>
        </a:defRPr>
      </a:lvl7pPr>
      <a:lvl8pPr marL="1371600" algn="l" rtl="0" fontAlgn="base">
        <a:spcBef>
          <a:spcPct val="0"/>
        </a:spcBef>
        <a:spcAft>
          <a:spcPct val="0"/>
        </a:spcAft>
        <a:defRPr sz="4400">
          <a:solidFill>
            <a:schemeClr val="tx2"/>
          </a:solidFill>
          <a:latin typeface="Arial Narrow" pitchFamily="-112" charset="0"/>
        </a:defRPr>
      </a:lvl8pPr>
      <a:lvl9pPr marL="1828800" algn="l" rtl="0" fontAlgn="base">
        <a:spcBef>
          <a:spcPct val="0"/>
        </a:spcBef>
        <a:spcAft>
          <a:spcPct val="0"/>
        </a:spcAft>
        <a:defRPr sz="4400">
          <a:solidFill>
            <a:schemeClr val="tx2"/>
          </a:solidFill>
          <a:latin typeface="Arial Narrow"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FE683720-F0E7-C74C-B1C7-CE24FCB42A9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6487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ECD3E38-C054-9D47-894B-E4167DC5B0B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3407"/>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b="1" i="0" dirty="0">
              <a:solidFill>
                <a:srgbClr val="FFFFFF"/>
              </a:solidFill>
              <a:latin typeface="Arial" panose="020B0604020202020204" pitchFamily="34" charset="0"/>
            </a:endParaRPr>
          </a:p>
        </p:txBody>
      </p:sp>
    </p:spTree>
    <p:extLst>
      <p:ext uri="{BB962C8B-B14F-4D97-AF65-F5344CB8AC3E}">
        <p14:creationId xmlns:p14="http://schemas.microsoft.com/office/powerpoint/2010/main" val="967739611"/>
      </p:ext>
    </p:extLst>
  </p:cSld>
  <p:clrMap bg1="dk2" tx1="lt1" bg2="dk1" tx2="lt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eaLnBrk="0" fontAlgn="base" hangingPunct="0">
        <a:spcBef>
          <a:spcPct val="0"/>
        </a:spcBef>
        <a:spcAft>
          <a:spcPct val="0"/>
        </a:spcAft>
        <a:defRPr sz="4800" b="1" i="0" u="sng">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6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39.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00.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38.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8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81.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7"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43.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43.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93.emf"/></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95.jpe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189.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2178050"/>
            <a:ext cx="7772400" cy="1555750"/>
          </a:xfrm>
          <a:effectLst>
            <a:outerShdw blurRad="63500" dist="29783" dir="1514402" algn="ctr" rotWithShape="0">
              <a:schemeClr val="bg1">
                <a:alpha val="74998"/>
              </a:schemeClr>
            </a:outerShdw>
          </a:effectLst>
        </p:spPr>
        <p:txBody>
          <a:bodyPr/>
          <a:lstStyle/>
          <a:p>
            <a:pPr eaLnBrk="1" hangingPunct="1">
              <a:defRPr/>
            </a:pPr>
            <a:r>
              <a:rPr lang="ar-JO" sz="7200" dirty="0">
                <a:solidFill>
                  <a:schemeClr val="tx1"/>
                </a:solidFill>
                <a:effectLst/>
                <a:ea typeface="ＭＳ Ｐゴシック" charset="0"/>
                <a:cs typeface="ＭＳ Ｐゴシック" charset="0"/>
              </a:rPr>
              <a:t>الأدب الوثني</a:t>
            </a:r>
            <a:endParaRPr lang="en-US" sz="6000" dirty="0">
              <a:solidFill>
                <a:schemeClr val="tx1"/>
              </a:solidFill>
              <a:effectLst/>
              <a:ea typeface="ＭＳ Ｐゴシック" charset="0"/>
              <a:cs typeface="ＭＳ Ｐゴシック" charset="0"/>
            </a:endParaRPr>
          </a:p>
        </p:txBody>
      </p:sp>
      <p:sp>
        <p:nvSpPr>
          <p:cNvPr id="2051" name="Rectangle 3"/>
          <p:cNvSpPr>
            <a:spLocks noGrp="1" noChangeArrowheads="1"/>
          </p:cNvSpPr>
          <p:nvPr>
            <p:ph type="subTitle" idx="1"/>
          </p:nvPr>
        </p:nvSpPr>
        <p:spPr>
          <a:xfrm>
            <a:off x="685800" y="3886200"/>
            <a:ext cx="7848600" cy="2057400"/>
          </a:xfrm>
        </p:spPr>
        <p:txBody>
          <a:bodyPr/>
          <a:lstStyle/>
          <a:p>
            <a:pPr eaLnBrk="1" hangingPunct="1">
              <a:buFont typeface="Wingdings" charset="0"/>
              <a:buNone/>
              <a:defRPr/>
            </a:pPr>
            <a:r>
              <a:rPr lang="ar-JO" sz="4000" dirty="0">
                <a:ea typeface="ＭＳ Ｐゴシック" charset="0"/>
                <a:cs typeface="ＭＳ Ｐゴシック" charset="0"/>
              </a:rPr>
              <a:t>خلفيات الشرق الأدنى </a:t>
            </a:r>
            <a:r>
              <a:rPr lang="ar-JO" sz="4000" dirty="0">
                <a:latin typeface="Accordance" pitchFamily="2" charset="-78"/>
                <a:ea typeface="Accordance" pitchFamily="2" charset="-78"/>
                <a:cs typeface="Accordance" pitchFamily="2" charset="-78"/>
              </a:rPr>
              <a:t>القديم</a:t>
            </a:r>
          </a:p>
          <a:p>
            <a:pPr eaLnBrk="1" hangingPunct="1">
              <a:buFont typeface="Wingdings" charset="0"/>
              <a:buNone/>
              <a:defRPr/>
            </a:pPr>
            <a:r>
              <a:rPr lang="ar-JO" sz="4000" dirty="0">
                <a:ea typeface="ＭＳ Ｐゴシック" charset="0"/>
                <a:cs typeface="ＭＳ Ｐゴシック" charset="0"/>
              </a:rPr>
              <a:t>في العهد القديم</a:t>
            </a:r>
            <a:endParaRPr lang="en-US" sz="4000" dirty="0">
              <a:ea typeface="ＭＳ Ｐゴシック" charset="0"/>
              <a:cs typeface="ＭＳ Ｐゴシック" charset="0"/>
            </a:endParaRPr>
          </a:p>
        </p:txBody>
      </p:sp>
      <p:sp>
        <p:nvSpPr>
          <p:cNvPr id="8" name="Rectangle 7"/>
          <p:cNvSpPr>
            <a:spLocks noChangeArrowheads="1"/>
          </p:cNvSpPr>
          <p:nvPr/>
        </p:nvSpPr>
        <p:spPr bwMode="auto">
          <a:xfrm>
            <a:off x="1" y="6192217"/>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dirty="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dirty="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30915" cy="46166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65</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1413126" name="Rectangle 6"/>
              <p:cNvSpPr>
                <a:spLocks noChangeArrowheads="1"/>
              </p:cNvSpPr>
              <p:nvPr/>
            </p:nvSpPr>
            <p:spPr bwMode="auto">
              <a:xfrm rot="2700000">
                <a:off x="3259" y="2027"/>
                <a:ext cx="1350" cy="801"/>
              </a:xfrm>
              <a:prstGeom prst="rect">
                <a:avLst/>
              </a:prstGeom>
              <a:noFill/>
              <a:ln w="12700">
                <a:noFill/>
                <a:miter lim="800000"/>
                <a:headEnd/>
                <a:tailEnd/>
              </a:ln>
              <a:effectLst/>
            </p:spPr>
            <p:txBody>
              <a:bodyPr wrap="none" lIns="90488" tIns="44450" rIns="90488" bIns="44450">
                <a:spAutoFit/>
              </a:bodyPr>
              <a:lstStyle/>
              <a:p>
                <a:pPr algn="ctr">
                  <a:lnSpc>
                    <a:spcPct val="120000"/>
                  </a:lnSpc>
                  <a:defRPr/>
                </a:pPr>
                <a:r>
                  <a:rPr lang="ar-JO" sz="3200" dirty="0">
                    <a:solidFill>
                      <a:srgbClr val="FFFFFF"/>
                    </a:solidFill>
                    <a:effectLst>
                      <a:outerShdw blurRad="38100" dist="38100" dir="2700000" algn="tl">
                        <a:srgbClr val="000000"/>
                      </a:outerShdw>
                    </a:effectLst>
                    <a:latin typeface="Arial Black" charset="0"/>
                  </a:rPr>
                  <a:t>18 إنش</a:t>
                </a:r>
                <a:endParaRPr lang="en-US" sz="3200" dirty="0">
                  <a:solidFill>
                    <a:srgbClr val="FFFFFF"/>
                  </a:solidFill>
                  <a:effectLst>
                    <a:outerShdw blurRad="38100" dist="38100" dir="2700000" algn="tl">
                      <a:srgbClr val="000000"/>
                    </a:outerShdw>
                  </a:effectLst>
                  <a:latin typeface="Arial Black" charset="0"/>
                </a:endParaRPr>
              </a:p>
              <a:p>
                <a:pPr algn="ctr">
                  <a:lnSpc>
                    <a:spcPct val="120000"/>
                  </a:lnSpc>
                  <a:defRPr/>
                </a:pPr>
                <a:r>
                  <a:rPr lang="en-US" sz="3200" dirty="0">
                    <a:solidFill>
                      <a:srgbClr val="FFFFFF"/>
                    </a:solidFill>
                    <a:effectLst>
                      <a:outerShdw blurRad="38100" dist="38100" dir="2700000" algn="tl">
                        <a:srgbClr val="000000"/>
                      </a:outerShdw>
                    </a:effectLst>
                    <a:latin typeface="Arial Black" charset="0"/>
                  </a:rPr>
                  <a:t> </a:t>
                </a:r>
                <a:r>
                  <a:rPr lang="ar-JO" sz="3200" dirty="0">
                    <a:solidFill>
                      <a:srgbClr val="FFFFFF"/>
                    </a:solidFill>
                    <a:effectLst>
                      <a:outerShdw blurRad="38100" dist="38100" dir="2700000" algn="tl">
                        <a:srgbClr val="000000"/>
                      </a:outerShdw>
                    </a:effectLst>
                    <a:latin typeface="Arial Black" charset="0"/>
                  </a:rPr>
                  <a:t>= ذراع واحدة</a:t>
                </a:r>
                <a:endParaRPr lang="en-US" sz="3200" dirty="0">
                  <a:solidFill>
                    <a:srgbClr val="FFFFFF"/>
                  </a:solidFill>
                  <a:effectLst>
                    <a:outerShdw blurRad="38100" dist="38100" dir="2700000" algn="tl">
                      <a:srgbClr val="000000"/>
                    </a:outerShdw>
                  </a:effectLst>
                  <a:latin typeface="Arial Black"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algn="ctr">
                  <a:spcBef>
                    <a:spcPct val="20000"/>
                  </a:spcBef>
                  <a:buClr>
                    <a:srgbClr val="C0FEF9"/>
                  </a:buClr>
                  <a:buSzPct val="75000"/>
                  <a:buFont typeface="Monotype Sorts" charset="0"/>
                  <a:buChar char="n"/>
                  <a:defRPr/>
                </a:pPr>
                <a:r>
                  <a:rPr lang="ar-JO" altLang="zh-CN" sz="3600" b="1" dirty="0">
                    <a:solidFill>
                      <a:srgbClr val="FAFD00"/>
                    </a:solidFill>
                    <a:effectLst>
                      <a:outerShdw blurRad="38100" dist="38100" dir="2700000" algn="tl">
                        <a:srgbClr val="000000"/>
                      </a:outerShdw>
                    </a:effectLst>
                    <a:latin typeface="Arial" panose="020B0604020202020204" pitchFamily="34" charset="0"/>
                  </a:rPr>
                  <a:t>قياس الأطوال</a:t>
                </a:r>
                <a:endParaRPr lang="en-US" altLang="zh-CN" sz="3600" b="1" dirty="0">
                  <a:solidFill>
                    <a:srgbClr val="FAFD00"/>
                  </a:solidFill>
                  <a:effectLst>
                    <a:outerShdw blurRad="38100" dist="38100" dir="2700000" algn="tl">
                      <a:srgbClr val="000000"/>
                    </a:outerShdw>
                  </a:effectLst>
                  <a:latin typeface="Arial" panose="020B0604020202020204" pitchFamily="34" charset="0"/>
                </a:endParaRPr>
              </a:p>
            </p:txBody>
          </p:sp>
          <p:sp>
            <p:nvSpPr>
              <p:cNvPr id="1413129" name="Rectangle 9"/>
              <p:cNvSpPr>
                <a:spLocks noChangeArrowheads="1"/>
              </p:cNvSpPr>
              <p:nvPr/>
            </p:nvSpPr>
            <p:spPr bwMode="auto">
              <a:xfrm>
                <a:off x="450" y="623"/>
                <a:ext cx="938"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lnSpc>
                    <a:spcPct val="90000"/>
                  </a:lnSpc>
                  <a:defRPr/>
                </a:pPr>
                <a:r>
                  <a:rPr lang="ar-JO" sz="3600" b="1" dirty="0">
                    <a:solidFill>
                      <a:srgbClr val="FAFD00"/>
                    </a:solidFill>
                    <a:effectLst>
                      <a:outerShdw blurRad="38100" dist="38100" dir="2700000" algn="tl">
                        <a:srgbClr val="000000"/>
                      </a:outerShdw>
                    </a:effectLst>
                    <a:latin typeface="Times New Roman" charset="0"/>
                  </a:rPr>
                  <a:t>الكتاب المقدس</a:t>
                </a:r>
                <a:endParaRPr lang="en-US" sz="3600" b="1" dirty="0">
                  <a:solidFill>
                    <a:srgbClr val="FAFD00"/>
                  </a:solidFill>
                  <a:effectLst>
                    <a:outerShdw blurRad="38100" dist="38100" dir="2700000" algn="tl">
                      <a:srgbClr val="000000"/>
                    </a:outerShdw>
                  </a:effectLst>
                  <a:latin typeface="Times New Roman"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b="1" dirty="0">
                  <a:solidFill>
                    <a:srgbClr val="FFFFFF"/>
                  </a:solidFill>
                  <a:latin typeface="Arial" panose="020B0604020202020204" pitchFamily="34"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b="1" dirty="0">
                  <a:solidFill>
                    <a:srgbClr val="FFFFFF"/>
                  </a:solidFill>
                  <a:latin typeface="Arial" panose="020B0604020202020204" pitchFamily="34"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1413137" name="Rectangle 17"/>
              <p:cNvSpPr>
                <a:spLocks noChangeArrowheads="1"/>
              </p:cNvSpPr>
              <p:nvPr/>
            </p:nvSpPr>
            <p:spPr bwMode="auto">
              <a:xfrm>
                <a:off x="1087" y="2447"/>
                <a:ext cx="455" cy="367"/>
              </a:xfrm>
              <a:prstGeom prst="rect">
                <a:avLst/>
              </a:prstGeom>
              <a:noFill/>
              <a:ln w="12700">
                <a:noFill/>
                <a:miter lim="800000"/>
                <a:headEnd/>
                <a:tailEnd/>
              </a:ln>
              <a:effectLst/>
            </p:spPr>
            <p:txBody>
              <a:bodyPr wrap="none" lIns="90488" tIns="44450" rIns="90488" bIns="44450">
                <a:spAutoFit/>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rPr>
                  <a:t>شبر</a:t>
                </a:r>
                <a:endParaRPr lang="en-US" sz="3200" b="1" dirty="0">
                  <a:solidFill>
                    <a:srgbClr val="FFFFFF"/>
                  </a:solidFill>
                  <a:effectLst>
                    <a:outerShdw blurRad="38100" dist="38100" dir="2700000" algn="tl">
                      <a:srgbClr val="000000"/>
                    </a:outerShdw>
                  </a:effectLst>
                  <a:latin typeface="Arial" panose="020B0604020202020204" pitchFamily="34" charset="0"/>
                </a:endParaRPr>
              </a:p>
            </p:txBody>
          </p:sp>
          <p:sp>
            <p:nvSpPr>
              <p:cNvPr id="1413138" name="Rectangle 18"/>
              <p:cNvSpPr>
                <a:spLocks noChangeArrowheads="1"/>
              </p:cNvSpPr>
              <p:nvPr/>
            </p:nvSpPr>
            <p:spPr bwMode="auto">
              <a:xfrm>
                <a:off x="772" y="3103"/>
                <a:ext cx="949" cy="367"/>
              </a:xfrm>
              <a:prstGeom prst="rect">
                <a:avLst/>
              </a:prstGeom>
              <a:noFill/>
              <a:ln w="12700">
                <a:noFill/>
                <a:miter lim="800000"/>
                <a:headEnd/>
                <a:tailEnd/>
              </a:ln>
              <a:effectLst/>
            </p:spPr>
            <p:txBody>
              <a:bodyPr wrap="none" lIns="90488" tIns="44450" rIns="90488" bIns="44450">
                <a:spAutoFit/>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rPr>
                  <a:t>اتساع اليد</a:t>
                </a:r>
                <a:endParaRPr lang="en-US" sz="3200" b="1" dirty="0">
                  <a:solidFill>
                    <a:srgbClr val="FFFFFF"/>
                  </a:solidFill>
                  <a:effectLst>
                    <a:outerShdw blurRad="38100" dist="38100" dir="2700000" algn="tl">
                      <a:srgbClr val="000000"/>
                    </a:outerShdw>
                  </a:effectLst>
                  <a:latin typeface="Arial" panose="020B0604020202020204" pitchFamily="34" charset="0"/>
                </a:endParaRPr>
              </a:p>
            </p:txBody>
          </p:sp>
          <p:sp>
            <p:nvSpPr>
              <p:cNvPr id="1413139" name="Rectangle 19"/>
              <p:cNvSpPr>
                <a:spLocks noChangeArrowheads="1"/>
              </p:cNvSpPr>
              <p:nvPr/>
            </p:nvSpPr>
            <p:spPr bwMode="auto">
              <a:xfrm>
                <a:off x="812" y="1793"/>
                <a:ext cx="563" cy="367"/>
              </a:xfrm>
              <a:prstGeom prst="rect">
                <a:avLst/>
              </a:prstGeom>
              <a:noFill/>
              <a:ln w="12700">
                <a:noFill/>
                <a:miter lim="800000"/>
                <a:headEnd/>
                <a:tailEnd/>
              </a:ln>
              <a:effectLst/>
            </p:spPr>
            <p:txBody>
              <a:bodyPr wrap="none" lIns="90488" tIns="44450" rIns="90488" bIns="44450">
                <a:spAutoFit/>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rPr>
                  <a:t>إصبع</a:t>
                </a:r>
                <a:endParaRPr lang="en-US" sz="3200" b="1" dirty="0">
                  <a:solidFill>
                    <a:srgbClr val="FFFFFF"/>
                  </a:solidFill>
                  <a:effectLst>
                    <a:outerShdw blurRad="38100" dist="38100" dir="2700000" algn="tl">
                      <a:srgbClr val="000000"/>
                    </a:outerShdw>
                  </a:effectLst>
                  <a:latin typeface="Arial" panose="020B0604020202020204" pitchFamily="34"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zh-CN" sz="1400">
                  <a:solidFill>
                    <a:srgbClr val="FFFFFF"/>
                  </a:solidFill>
                  <a:latin typeface="Arial Narrow"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algn="ctr">
              <a:spcBef>
                <a:spcPct val="50000"/>
              </a:spcBef>
            </a:pPr>
            <a:r>
              <a:rPr lang="en-US" altLang="zh-CN" sz="2000" dirty="0">
                <a:solidFill>
                  <a:srgbClr val="FFFFFF"/>
                </a:solidFill>
                <a:latin typeface="Arial Narrow" charset="0"/>
              </a:rPr>
              <a:t>This is a sample page from </a:t>
            </a:r>
            <a:r>
              <a:rPr lang="en-US" altLang="ja-JP" sz="2000" b="1" i="1" dirty="0">
                <a:solidFill>
                  <a:srgbClr val="FFFFFF"/>
                </a:solidFill>
                <a:latin typeface="Arial Narrow" charset="0"/>
              </a:rPr>
              <a:t>"The World of the Bible" </a:t>
            </a:r>
            <a:r>
              <a:rPr lang="en-US" altLang="ja-JP" sz="2000" dirty="0">
                <a:solidFill>
                  <a:srgbClr val="FFFFFF"/>
                </a:solidFill>
                <a:latin typeface="Arial Narrow" charset="0"/>
              </a:rPr>
              <a:t>a PowerPoint Sunday School Series from </a:t>
            </a:r>
            <a:r>
              <a:rPr lang="en-US" altLang="ja-JP" sz="2000" dirty="0" err="1">
                <a:solidFill>
                  <a:srgbClr val="FFFFFF"/>
                </a:solidFill>
                <a:latin typeface="Arial Narrow" charset="0"/>
              </a:rPr>
              <a:t>eBibleteacher.com</a:t>
            </a:r>
            <a:endParaRPr lang="en-US" altLang="zh-CN" sz="2000" dirty="0">
              <a:solidFill>
                <a:srgbClr val="FFFFFF"/>
              </a:solidFill>
              <a:latin typeface="Arial Narrow"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endParaRPr lang="zh-CN" altLang="en-US" sz="2400" b="1" dirty="0">
                <a:solidFill>
                  <a:srgbClr val="FFFFFF"/>
                </a:solidFill>
                <a:latin typeface="Arial" panose="020B0604020202020204" pitchFamily="34" charset="0"/>
                <a:cs typeface="Arial" panose="020B0604020202020204" pitchFamily="34" charset="0"/>
              </a:endParaRPr>
            </a:p>
          </p:txBody>
        </p:sp>
        <p:pic>
          <p:nvPicPr>
            <p:cNvPr id="206854" name="Picture 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ar-JO" altLang="zh-CN" dirty="0">
                <a:solidFill>
                  <a:srgbClr val="FFFF00"/>
                </a:solidFill>
                <a:ea typeface="ＭＳ Ｐゴシック" charset="0"/>
                <a:cs typeface="Arial" panose="020B0604020202020204" pitchFamily="34" charset="0"/>
              </a:rPr>
              <a:t>حجم فلك نوح</a:t>
            </a:r>
            <a:endParaRPr lang="en-US" altLang="zh-CN" dirty="0">
              <a:solidFill>
                <a:srgbClr val="FFFF00"/>
              </a:solidFill>
              <a:ea typeface="ＭＳ Ｐゴシック" charset="0"/>
              <a:cs typeface="Arial" panose="020B0604020202020204" pitchFamily="34" charset="0"/>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b="1" dirty="0">
                <a:solidFill>
                  <a:srgbClr val="FFFFFF"/>
                </a:solidFill>
                <a:latin typeface="Arial" panose="020B0604020202020204" pitchFamily="34" charset="0"/>
                <a:cs typeface="Arial" panose="020B0604020202020204" pitchFamily="34" charset="0"/>
                <a:hlinkClick r:id="" action="ppaction://noaction"/>
              </a:rPr>
              <a:t>INDEX</a:t>
            </a:r>
            <a:endParaRPr lang="en-US" altLang="zh-CN" sz="1800" b="1" dirty="0">
              <a:solidFill>
                <a:srgbClr val="FFFFFF"/>
              </a:solidFill>
              <a:latin typeface="Arial" panose="020B0604020202020204" pitchFamily="34" charset="0"/>
              <a:cs typeface="Arial" panose="020B0604020202020204" pitchFamily="34"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algn="r">
              <a:spcBef>
                <a:spcPct val="20000"/>
              </a:spcBef>
              <a:buClr>
                <a:srgbClr val="C0FEF9"/>
              </a:buClr>
              <a:buSzPct val="75000"/>
              <a:defRPr/>
            </a:pPr>
            <a:r>
              <a:rPr lang="ar-JO" altLang="zh-CN"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كان طول الفلك 300 ذراع (450 قدم) وعرض 50 ذراع (75 قدم) وارتفاع 30 ذراع (45 قدم)       تك 6 : 15</a:t>
            </a:r>
            <a:endParaRPr lang="en-US" altLang="zh-CN"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ar-JO" altLang="zh-CN" b="1" dirty="0">
                <a:solidFill>
                  <a:schemeClr val="tx1"/>
                </a:solidFill>
                <a:latin typeface="Times New Roman" charset="0"/>
              </a:rPr>
              <a:t>الخط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cs typeface="Arial" panose="020B0604020202020204" pitchFamily="34" charset="0"/>
              </a:rPr>
              <a:t>أغلق الله الباب</a:t>
            </a:r>
            <a:endParaRPr kumimoji="0" lang="en-US"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050" b="1" dirty="0">
                <a:solidFill>
                  <a:srgbClr val="000000"/>
                </a:solidFill>
                <a:latin typeface="Arial" panose="020B0604020202020204" pitchFamily="34" charset="0"/>
                <a:cs typeface="Arial" panose="020B0604020202020204" pitchFamily="34" charset="0"/>
              </a:rPr>
              <a:t>أبحر نوح وعائلته في الفلك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a:t>
            </a:r>
            <a:r>
              <a:rPr kumimoji="0" lang="ar-JO" altLang="zh-CN" sz="105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7 :16)</a:t>
            </a:r>
            <a:endParaRPr kumimoji="0" lang="zh-CN" alt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altLang="zh-CN" sz="1100" b="1" dirty="0">
                <a:solidFill>
                  <a:srgbClr val="000000"/>
                </a:solidFill>
                <a:latin typeface="Arial" panose="020B0604020202020204" pitchFamily="34" charset="0"/>
                <a:cs typeface="+mn-cs"/>
              </a:rPr>
              <a:t>حاصرتهم المياه بعمق والأرض انفتحت لمدة 40 يوما من الأمطار الغزيرة مع الانفجارات البركانية، والتآكل، والزلازل، وأكثر من ذلك (تك 7 : 12, 17). غطت المياه الأرض كلها (تك 7 : 18 - 20). ماتت جميع المخلوقات البرية   (تك 7 : 21 - 22).</a:t>
            </a:r>
          </a:p>
        </p:txBody>
      </p:sp>
      <p:sp>
        <p:nvSpPr>
          <p:cNvPr id="467975" name="Text Box 7"/>
          <p:cNvSpPr txBox="1">
            <a:spLocks noChangeArrowheads="1"/>
          </p:cNvSpPr>
          <p:nvPr/>
        </p:nvSpPr>
        <p:spPr bwMode="auto">
          <a:xfrm>
            <a:off x="3529013" y="3621454"/>
            <a:ext cx="3095625" cy="195068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cs typeface="Arial" panose="020B0604020202020204" pitchFamily="34" charset="0"/>
              </a:rPr>
              <a:t>اليوم 47 من الطوفان – توقف المطر الكثيف</a:t>
            </a:r>
            <a:endParaRPr kumimoji="0" lang="en-US"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100" b="1" dirty="0">
                <a:solidFill>
                  <a:srgbClr val="000000"/>
                </a:solidFill>
                <a:latin typeface="Arial" panose="020B0604020202020204" pitchFamily="34" charset="0"/>
                <a:cs typeface="+mn-cs"/>
              </a:rPr>
              <a:t>لمدة 110 أيام تالية غطت المياه الأرض (تك 7 : 24) بينما استمر المطر والإنفجارات المائية تكونت طبقات من الطين, الكثير من الأشياء الميتة تحولت الآن غلى صخور وحفريات .</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أخيراً</a:t>
            </a:r>
            <a:r>
              <a:rPr kumimoji="0" lang="ar-JO" altLang="zh-CN" sz="11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mn-cs"/>
              </a:rPr>
              <a:t> بدأت المياه بالتناقص</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cs typeface="+mn-cs"/>
              </a:rPr>
              <a:t>توقف</a:t>
            </a:r>
            <a:r>
              <a:rPr lang="ar-JO" altLang="zh-CN" sz="1200" b="1" noProof="0" dirty="0">
                <a:solidFill>
                  <a:srgbClr val="000000"/>
                </a:solidFill>
                <a:latin typeface="Arial" panose="020B0604020202020204" pitchFamily="34" charset="0"/>
                <a:cs typeface="+mn-cs"/>
              </a:rPr>
              <a:t> الفلك على جبال أراراط (تك 8 : 4)</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لمدة 74 يوم كان نوح وعائلته ينتظرون بينما استمرت</a:t>
            </a:r>
            <a:r>
              <a:rPr kumimoji="0" lang="ar-JO" altLang="zh-CN" sz="11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mn-cs"/>
              </a:rPr>
              <a:t> المياه بالتناقص . ريح عظيمة (تك 8 : 1) ساعدت في نقص المياه عن الأرض . ظهرت رؤس الجبال وتشكلت الوديان واستمرت مياه الطوفان بالتجمع في المحيطات الجديدة</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63031108"/>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ar-JO" altLang="zh-CN" b="1" dirty="0">
                <a:solidFill>
                  <a:schemeClr val="tx1"/>
                </a:solidFill>
                <a:latin typeface="Times New Roman" charset="0"/>
              </a:rPr>
              <a:t>الخط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ظهور جبال جديدة</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لأربعين يوم آخر كان جميع من في الفلك ينتظرون بينما بدأت النباتات بالنمو</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نوح يرسل غراباً    (تك 8 : 7)</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أربع فترات تتكون من أسابيع أرسل نوح حمامة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(تك 8 : 8,</a:t>
            </a:r>
            <a:r>
              <a:rPr kumimoji="0" lang="ar-JO" altLang="zh-CN" sz="1200" u="none" strike="noStrike" kern="1200" cap="none" spc="0" normalizeH="0" noProof="0" dirty="0">
                <a:ln>
                  <a:noFill/>
                </a:ln>
                <a:solidFill>
                  <a:srgbClr val="000000"/>
                </a:solidFill>
                <a:effectLst/>
                <a:uLnTx/>
                <a:uFillTx/>
                <a:ea typeface="ＭＳ Ｐゴシック" charset="0"/>
              </a:rPr>
              <a:t> 10,12)</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baseline="0" dirty="0"/>
              <a:t>استمر مستوى المياه بالتناقص</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آخر حمامة أرسلت لم تعد ثانية</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انتظر نوح 22 يوم آخر بينما بدأت الأرض بالجفاف</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جفاف المياه عن الأرض</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(تك 8 : 14)</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بعد 57 يوم جفت الأرض حتى صارت مناسبة للحياة الحيوانية ( تك 8 :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مغادرة الفلك</a:t>
            </a:r>
            <a:endParaRPr kumimoji="0" lang="en-US" altLang="zh-CN" sz="16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غادر نوح وعائلته والحيوانات الفلك لصنع بيوت على الأرض المتغيرة</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400" dirty="0"/>
              <a:t>نوح يبني مذبح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ea typeface="ＭＳ Ｐゴシック" charset="0"/>
              </a:rPr>
              <a:t>(</a:t>
            </a:r>
            <a:r>
              <a:rPr lang="ar-JO" altLang="zh-CN" sz="1400" dirty="0"/>
              <a:t>تك 8 : 20)</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قوس قزح </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(تك 9 :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FFFFFF"/>
                </a:solidFill>
                <a:latin typeface="Times New Roman"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FFFFFF"/>
                </a:solidFill>
                <a:latin typeface="Times New Roman"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FFFFFF"/>
                </a:solidFill>
                <a:latin typeface="Times New Roman"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00064067"/>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9" descr="earth">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ar-JO" dirty="0">
                <a:solidFill>
                  <a:schemeClr val="tx1"/>
                </a:solidFill>
                <a:effectLst/>
                <a:ea typeface="ＭＳ Ｐゴシック" charset="0"/>
                <a:cs typeface="ＭＳ Ｐゴシック" charset="0"/>
              </a:rPr>
              <a:t>توازي الأدب مع سفر التكوين</a:t>
            </a:r>
            <a:endParaRPr lang="en-US" dirty="0">
              <a:solidFill>
                <a:schemeClr val="tx1"/>
              </a:solidFill>
              <a:effectLst/>
              <a:ea typeface="ＭＳ Ｐゴシック" charset="0"/>
              <a:cs typeface="ＭＳ Ｐゴシック" charset="0"/>
            </a:endParaRPr>
          </a:p>
        </p:txBody>
      </p:sp>
      <p:sp>
        <p:nvSpPr>
          <p:cNvPr id="3076" name="Rectangle 4"/>
          <p:cNvSpPr>
            <a:spLocks noGrp="1" noChangeArrowheads="1"/>
          </p:cNvSpPr>
          <p:nvPr>
            <p:ph type="body" sz="half" idx="1"/>
          </p:nvPr>
        </p:nvSpPr>
        <p:spPr>
          <a:xfrm>
            <a:off x="304800" y="1600200"/>
            <a:ext cx="4724400" cy="2438400"/>
          </a:xfrm>
        </p:spPr>
        <p:txBody>
          <a:bodyPr/>
          <a:lstStyle/>
          <a:p>
            <a:pPr algn="r" eaLnBrk="1" hangingPunct="1">
              <a:buNone/>
              <a:defRPr/>
            </a:pPr>
            <a:r>
              <a:rPr lang="ar-JO" sz="3200" dirty="0">
                <a:ea typeface="ＭＳ Ｐゴシック" charset="0"/>
                <a:cs typeface="ＭＳ Ｐゴシック" charset="0"/>
              </a:rPr>
              <a:t>لاهوت ممفيت</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إنوما إليش</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ملحمة أتراحاسيس</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ملحمة جلجامش</a:t>
            </a:r>
            <a:endParaRPr lang="en-US" sz="3200" dirty="0">
              <a:ea typeface="ＭＳ Ｐゴシック" charset="0"/>
              <a:cs typeface="ＭＳ Ｐゴシック" charset="0"/>
            </a:endParaRPr>
          </a:p>
          <a:p>
            <a:pPr algn="r" eaLnBrk="1" hangingPunct="1">
              <a:buFont typeface="Wingdings" charset="0"/>
              <a:buNone/>
              <a:defRPr/>
            </a:pPr>
            <a:endParaRPr lang="en-US" sz="3200" dirty="0">
              <a:ea typeface="ＭＳ Ｐゴシック" charset="0"/>
              <a:cs typeface="ＭＳ Ｐゴシック" charset="0"/>
            </a:endParaRPr>
          </a:p>
        </p:txBody>
      </p:sp>
      <p:sp>
        <p:nvSpPr>
          <p:cNvPr id="3077" name="Rectangle 5"/>
          <p:cNvSpPr>
            <a:spLocks noGrp="1" noChangeArrowheads="1"/>
          </p:cNvSpPr>
          <p:nvPr>
            <p:ph type="body" sz="half" idx="2"/>
          </p:nvPr>
        </p:nvSpPr>
        <p:spPr>
          <a:xfrm>
            <a:off x="4800600" y="1600200"/>
            <a:ext cx="3886200" cy="2439988"/>
          </a:xfrm>
        </p:spPr>
        <p:txBody>
          <a:bodyPr/>
          <a:lstStyle/>
          <a:p>
            <a:pPr algn="r" eaLnBrk="1" hangingPunct="1">
              <a:buNone/>
              <a:defRPr/>
            </a:pPr>
            <a:r>
              <a:rPr lang="ar-JO" sz="3200" dirty="0">
                <a:ea typeface="ＭＳ Ｐゴシック" charset="0"/>
                <a:cs typeface="ＭＳ Ｐゴシック" charset="0"/>
              </a:rPr>
              <a:t>الخليقة</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الخليقة</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الخليقة والطوفان</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الطوفان</a:t>
            </a:r>
            <a:endParaRPr lang="en-US" sz="3200" dirty="0">
              <a:ea typeface="ＭＳ Ｐゴシック" charset="0"/>
              <a:cs typeface="ＭＳ Ｐゴシック" charset="0"/>
            </a:endParaRPr>
          </a:p>
        </p:txBody>
      </p:sp>
      <p:sp>
        <p:nvSpPr>
          <p:cNvPr id="72709" name="Text Box 12"/>
          <p:cNvSpPr txBox="1">
            <a:spLocks noChangeArrowheads="1"/>
          </p:cNvSpPr>
          <p:nvPr/>
        </p:nvSpPr>
        <p:spPr bwMode="auto">
          <a:xfrm>
            <a:off x="8535988" y="76200"/>
            <a:ext cx="5838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188</a:t>
            </a:r>
            <a:endParaRPr 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6">
                                            <p:txEl>
                                              <p:pRg st="1" end="1"/>
                                            </p:txEl>
                                          </p:spTgt>
                                        </p:tgtEl>
                                        <p:attrNameLst>
                                          <p:attrName>style.visibility</p:attrName>
                                        </p:attrNameLst>
                                      </p:cBhvr>
                                      <p:to>
                                        <p:strVal val="visible"/>
                                      </p:to>
                                    </p:set>
                                    <p:animEffect transition="in" filter="wipe(left)">
                                      <p:cBhvr>
                                        <p:cTn id="12" dur="500"/>
                                        <p:tgtEl>
                                          <p:spTgt spid="30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2" end="2"/>
                                            </p:txEl>
                                          </p:spTgt>
                                        </p:tgtEl>
                                        <p:attrNameLst>
                                          <p:attrName>style.visibility</p:attrName>
                                        </p:attrNameLst>
                                      </p:cBhvr>
                                      <p:to>
                                        <p:strVal val="visible"/>
                                      </p:to>
                                    </p:set>
                                    <p:animEffect transition="in" filter="wipe(left)">
                                      <p:cBhvr>
                                        <p:cTn id="17" dur="500"/>
                                        <p:tgtEl>
                                          <p:spTgt spid="30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6">
                                            <p:txEl>
                                              <p:pRg st="3" end="3"/>
                                            </p:txEl>
                                          </p:spTgt>
                                        </p:tgtEl>
                                        <p:attrNameLst>
                                          <p:attrName>style.visibility</p:attrName>
                                        </p:attrNameLst>
                                      </p:cBhvr>
                                      <p:to>
                                        <p:strVal val="visible"/>
                                      </p:to>
                                    </p:set>
                                    <p:animEffect transition="in" filter="wipe(left)">
                                      <p:cBhvr>
                                        <p:cTn id="22" dur="500"/>
                                        <p:tgtEl>
                                          <p:spTgt spid="30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7">
                                            <p:txEl>
                                              <p:pRg st="0" end="0"/>
                                            </p:txEl>
                                          </p:spTgt>
                                        </p:tgtEl>
                                        <p:attrNameLst>
                                          <p:attrName>style.visibility</p:attrName>
                                        </p:attrNameLst>
                                      </p:cBhvr>
                                      <p:to>
                                        <p:strVal val="visible"/>
                                      </p:to>
                                    </p:set>
                                    <p:animEffect transition="in" filter="wipe(left)">
                                      <p:cBhvr>
                                        <p:cTn id="27" dur="500"/>
                                        <p:tgtEl>
                                          <p:spTgt spid="30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1" end="1"/>
                                            </p:txEl>
                                          </p:spTgt>
                                        </p:tgtEl>
                                        <p:attrNameLst>
                                          <p:attrName>style.visibility</p:attrName>
                                        </p:attrNameLst>
                                      </p:cBhvr>
                                      <p:to>
                                        <p:strVal val="visible"/>
                                      </p:to>
                                    </p:set>
                                    <p:animEffect transition="in" filter="wipe(left)">
                                      <p:cBhvr>
                                        <p:cTn id="32" dur="500"/>
                                        <p:tgtEl>
                                          <p:spTgt spid="307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7">
                                            <p:txEl>
                                              <p:pRg st="2" end="2"/>
                                            </p:txEl>
                                          </p:spTgt>
                                        </p:tgtEl>
                                        <p:attrNameLst>
                                          <p:attrName>style.visibility</p:attrName>
                                        </p:attrNameLst>
                                      </p:cBhvr>
                                      <p:to>
                                        <p:strVal val="visible"/>
                                      </p:to>
                                    </p:set>
                                    <p:animEffect transition="in" filter="wipe(left)">
                                      <p:cBhvr>
                                        <p:cTn id="37" dur="500"/>
                                        <p:tgtEl>
                                          <p:spTgt spid="307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سبعة أيام انتظار الطوفان (7 : 4)</a:t>
            </a: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سبعة  أيام انتظار الطوفان (7 :10)</a:t>
            </a: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أربعون يوم من الطوفان (7 :17أ)</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مئة وخمسون يوماً من الإنفجارات المائية (7 : 24)</a:t>
            </a:r>
            <a:endParaRPr lang="en-GB"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spcBef>
                <a:spcPct val="20000"/>
              </a:spcBef>
              <a:buClr>
                <a:srgbClr val="C0FEF9"/>
              </a:buClr>
              <a:buSzPct val="75000"/>
              <a:defRPr/>
            </a:pPr>
            <a:r>
              <a:rPr lang="en-GB"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ذكر الله نوح (8 : 1)</a:t>
            </a:r>
            <a:endParaRPr lang="en-GB"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مئة وخمسون يوماً من تضاءل المياه (8 : 3)</a:t>
            </a:r>
            <a:endParaRPr lang="en-GB"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أربعون يوماً من الإنتظار (8 : 6)</a:t>
            </a:r>
          </a:p>
          <a:p>
            <a:pPr marL="342900" indent="-342900" algn="r">
              <a:spcBef>
                <a:spcPct val="20000"/>
              </a:spcBef>
              <a:buClr>
                <a:srgbClr val="C0FEF9"/>
              </a:buClr>
              <a:buSzPct val="75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سبعة أيام من الإنتظار (8 : 10)</a:t>
            </a:r>
            <a:endParaRPr lang="en-GB"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spcBef>
                <a:spcPct val="20000"/>
              </a:spcBef>
              <a:buClr>
                <a:srgbClr val="C0FEF9"/>
              </a:buClr>
              <a:buSzPct val="75000"/>
              <a:defRPr/>
            </a:pPr>
            <a:r>
              <a:rPr lang="ar-JO" altLang="zh-CN"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سبعة ايام من الإنتظار (8 : 12)</a:t>
            </a:r>
            <a:endParaRPr lang="en-US" altLang="zh-CN"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57875" name="Rectangle 19"/>
          <p:cNvSpPr>
            <a:spLocks noGrp="1" noChangeArrowheads="1"/>
          </p:cNvSpPr>
          <p:nvPr>
            <p:ph type="title"/>
          </p:nvPr>
        </p:nvSpPr>
        <p:spPr>
          <a:xfrm>
            <a:off x="223838" y="76200"/>
            <a:ext cx="8691562" cy="1066800"/>
          </a:xfrm>
        </p:spPr>
        <p:txBody>
          <a:bodyPr/>
          <a:lstStyle/>
          <a:p>
            <a:pPr algn="ctr">
              <a:defRPr/>
            </a:pPr>
            <a:r>
              <a:rPr lang="ar-JO" altLang="zh-CN" dirty="0">
                <a:solidFill>
                  <a:srgbClr val="FFFF00"/>
                </a:solidFill>
                <a:ea typeface="ＭＳ Ｐゴシック" charset="0"/>
                <a:cs typeface="Arial" panose="020B0604020202020204" pitchFamily="34" charset="0"/>
              </a:rPr>
              <a:t>توازي الطوفان</a:t>
            </a:r>
            <a:endParaRPr lang="en-US" altLang="zh-CN" dirty="0">
              <a:solidFill>
                <a:srgbClr val="FFFF00"/>
              </a:solidFill>
              <a:ea typeface="ＭＳ Ｐゴシック" charset="0"/>
              <a:cs typeface="Arial" panose="020B0604020202020204" pitchFamily="34" charset="0"/>
            </a:endParaRPr>
          </a:p>
        </p:txBody>
      </p:sp>
      <p:sp>
        <p:nvSpPr>
          <p:cNvPr id="1657878" name="Text Box 22"/>
          <p:cNvSpPr txBox="1">
            <a:spLocks noChangeArrowheads="1"/>
          </p:cNvSpPr>
          <p:nvPr/>
        </p:nvSpPr>
        <p:spPr bwMode="auto">
          <a:xfrm>
            <a:off x="1835150" y="6096000"/>
            <a:ext cx="7340600" cy="707886"/>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جوردون وينهام, تكوين 1 – 15, تفسير الكتاب المقدس ( دالاس: الكلمات الكتابية, 1994)</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57879" name="Rectangle 23"/>
          <p:cNvSpPr>
            <a:spLocks noChangeArrowheads="1"/>
          </p:cNvSpPr>
          <p:nvPr/>
        </p:nvSpPr>
        <p:spPr bwMode="auto">
          <a:xfrm>
            <a:off x="3000364" y="3255963"/>
            <a:ext cx="2571768"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400" b="1" dirty="0">
              <a:solidFill>
                <a:srgbClr val="FFB038"/>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ar-JO" dirty="0"/>
              <a:t>حياة الآباء الطويلة</a:t>
            </a:r>
            <a:endParaRPr lang="en-US" dirty="0"/>
          </a:p>
        </p:txBody>
      </p:sp>
      <p:pic>
        <p:nvPicPr>
          <p:cNvPr id="626690" name="Picture 3" descr="Human lifespan b4-aft floo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الناس عند موتهم</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يوضح الطوفان سبب تقصير عمر الإنسان</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6114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الملوك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نقشت حوالي 1800 ق.م      (حوالي 600 سنة بعد الطوفان)</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endParaRPr lang="en-US" sz="9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عشرة من هؤلاء الملوك قبل الطوفان قيل أنهم عاشوا ما بين 21000 إلى 43200 سنة لكل منهم (أنظر تك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latin typeface="Arial" panose="020B0604020202020204" pitchFamily="34" charset="0"/>
                <a:cs typeface="Arial" panose="020B0604020202020204" pitchFamily="34" charset="0"/>
              </a:rPr>
              <a:t>Arnold &amp; Beyer, Readings from the ANE, 150</a:t>
            </a:r>
          </a:p>
        </p:txBody>
      </p:sp>
      <p:sp>
        <p:nvSpPr>
          <p:cNvPr id="189445" name="Text Box 17"/>
          <p:cNvSpPr txBox="1">
            <a:spLocks noChangeArrowheads="1"/>
          </p:cNvSpPr>
          <p:nvPr/>
        </p:nvSpPr>
        <p:spPr bwMode="auto">
          <a:xfrm>
            <a:off x="8473528" y="44450"/>
            <a:ext cx="5725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latin typeface="Arial" panose="020B0604020202020204" pitchFamily="34" charset="0"/>
              </a:rPr>
              <a:t>64أ</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الملوك وسنوات الحكم</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a:t>
            </a:r>
            <a:r>
              <a:rPr lang="ar-JO" sz="2800" b="1" dirty="0">
                <a:solidFill>
                  <a:srgbClr val="FFFF00"/>
                </a:solidFill>
                <a:latin typeface="Arial" panose="020B0604020202020204" pitchFamily="34" charset="0"/>
                <a:ea typeface="ＭＳ Ｐゴシック" charset="0"/>
                <a:cs typeface="Arial" panose="020B0604020202020204" pitchFamily="34" charset="0"/>
              </a:rPr>
              <a:t>                        28800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 43200</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ar-JO" sz="2800" b="1" dirty="0">
                <a:solidFill>
                  <a:schemeClr val="bg1"/>
                </a:solidFill>
                <a:latin typeface="Arial" panose="020B0604020202020204" pitchFamily="34" charset="0"/>
                <a:ea typeface="ＭＳ Ｐゴシック" charset="0"/>
                <a:cs typeface="Arial" panose="020B0604020202020204" pitchFamily="34" charset="0"/>
              </a:rPr>
              <a:t>إنمن لوانا إنمن قالانا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r>
              <a:rPr lang="ar-JO" sz="2800" b="1" dirty="0">
                <a:solidFill>
                  <a:schemeClr val="bg1"/>
                </a:solidFill>
                <a:latin typeface="Arial" panose="020B0604020202020204" pitchFamily="34" charset="0"/>
                <a:ea typeface="ＭＳ Ｐゴシック" charset="0"/>
                <a:cs typeface="Arial" panose="020B0604020202020204" pitchFamily="34" charset="0"/>
              </a:rPr>
              <a:t> دوموزي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 بازيانا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 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يوربا توتو                  18600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endParaRPr lang="en-US" sz="2800" b="1" u="sng"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المجموع                  241000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ar-JO" altLang="ja-JP" sz="2800" b="1" dirty="0">
                <a:solidFill>
                  <a:srgbClr val="000000"/>
                </a:solidFill>
                <a:latin typeface="Arial" panose="020B0604020202020204" pitchFamily="34" charset="0"/>
                <a:cs typeface="Arial" panose="020B0604020202020204" pitchFamily="34" charset="0"/>
              </a:rPr>
              <a:t>عندما تنزل الملكية </a:t>
            </a:r>
          </a:p>
          <a:p>
            <a:pPr algn="ctr" eaLnBrk="1" hangingPunct="1">
              <a:spcBef>
                <a:spcPct val="20000"/>
              </a:spcBef>
            </a:pPr>
            <a:r>
              <a:rPr lang="ar-JO" altLang="ja-JP" sz="2800" b="1" dirty="0">
                <a:solidFill>
                  <a:srgbClr val="000000"/>
                </a:solidFill>
                <a:latin typeface="Arial" panose="020B0604020202020204" pitchFamily="34" charset="0"/>
                <a:cs typeface="Arial" panose="020B0604020202020204" pitchFamily="34" charset="0"/>
              </a:rPr>
              <a:t>من السماء</a:t>
            </a:r>
            <a:endParaRPr lang="en-US" altLang="ja-JP"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ar-JO" sz="2800" b="1" dirty="0">
                <a:solidFill>
                  <a:srgbClr val="000000"/>
                </a:solidFill>
                <a:latin typeface="Arial" panose="020B0604020202020204" pitchFamily="34" charset="0"/>
                <a:cs typeface="Arial" panose="020B0604020202020204" pitchFamily="34" charset="0"/>
              </a:rPr>
              <a:t>صار ألوليم ملكاً </a:t>
            </a:r>
          </a:p>
          <a:p>
            <a:pPr algn="ctr" eaLnBrk="1" hangingPunct="1">
              <a:spcBef>
                <a:spcPct val="20000"/>
              </a:spcBef>
            </a:pPr>
            <a:r>
              <a:rPr lang="ar-JO" sz="2800" b="1" dirty="0">
                <a:solidFill>
                  <a:srgbClr val="000000"/>
                </a:solidFill>
                <a:latin typeface="Arial" panose="020B0604020202020204" pitchFamily="34" charset="0"/>
                <a:cs typeface="Arial" panose="020B0604020202020204" pitchFamily="34" charset="0"/>
              </a:rPr>
              <a:t>و حكم 28800 سنة</a:t>
            </a: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en-US" sz="2800" b="1" dirty="0">
                <a:solidFill>
                  <a:srgbClr val="000000"/>
                </a:solidFill>
                <a:latin typeface="Arial" panose="020B0604020202020204" pitchFamily="34" charset="0"/>
                <a:cs typeface="Arial" panose="020B0604020202020204" pitchFamily="34" charset="0"/>
              </a:rPr>
              <a:t> </a:t>
            </a:r>
          </a:p>
          <a:p>
            <a:pPr algn="ctr" eaLnBrk="1" hangingPunct="1">
              <a:spcBef>
                <a:spcPct val="20000"/>
              </a:spcBef>
            </a:pPr>
            <a:r>
              <a:rPr lang="ar-JO" sz="2800" b="1" dirty="0">
                <a:solidFill>
                  <a:srgbClr val="000000"/>
                </a:solidFill>
                <a:latin typeface="Arial" panose="020B0604020202020204" pitchFamily="34" charset="0"/>
                <a:cs typeface="Arial" panose="020B0604020202020204" pitchFamily="34" charset="0"/>
              </a:rPr>
              <a:t>ثمانية ملوك حكموا لمدة 241000 سنة ثم فاضت مياه الطوفان على الأرض</a:t>
            </a:r>
            <a:endParaRPr lang="en-US" sz="2800" b="1" dirty="0">
              <a:solidFill>
                <a:srgbClr val="000000"/>
              </a:solidFill>
              <a:latin typeface="Arial" panose="020B0604020202020204" pitchFamily="34"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latin typeface="Arial" panose="020B0604020202020204" pitchFamily="34" charset="0"/>
                <a:cs typeface="Arial" panose="020B0604020202020204" pitchFamily="34" charset="0"/>
              </a:rPr>
              <a:t>Arnold &amp; Beyer, Readings from the ANE, 150</a:t>
            </a:r>
          </a:p>
        </p:txBody>
      </p:sp>
      <p:sp>
        <p:nvSpPr>
          <p:cNvPr id="191494" name="Text Box 17"/>
          <p:cNvSpPr txBox="1">
            <a:spLocks noChangeArrowheads="1"/>
          </p:cNvSpPr>
          <p:nvPr/>
        </p:nvSpPr>
        <p:spPr bwMode="auto">
          <a:xfrm>
            <a:off x="8473528" y="44450"/>
            <a:ext cx="5725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latin typeface="Arial" panose="020B0604020202020204" pitchFamily="34" charset="0"/>
              </a:rPr>
              <a:t>64أ</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90</a:t>
            </a:r>
            <a:endParaRPr lang="en-US" altLang="zh-CN" b="1" dirty="0">
              <a:solidFill>
                <a:srgbClr val="FFFFFF"/>
              </a:solidFill>
              <a:latin typeface="Arial" panose="020B0604020202020204" pitchFamily="34"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grpSp>
      <p:sp>
        <p:nvSpPr>
          <p:cNvPr id="4" name="TextBox 3"/>
          <p:cNvSpPr txBox="1"/>
          <p:nvPr/>
        </p:nvSpPr>
        <p:spPr>
          <a:xfrm>
            <a:off x="827584" y="404664"/>
            <a:ext cx="3240360" cy="3108543"/>
          </a:xfrm>
          <a:prstGeom prst="rect">
            <a:avLst/>
          </a:prstGeom>
          <a:noFill/>
        </p:spPr>
        <p:txBody>
          <a:bodyPr wrap="square" rtlCol="0">
            <a:spAutoFit/>
          </a:bodyPr>
          <a:lstStyle/>
          <a:p>
            <a:r>
              <a:rPr lang="ar-JO" altLang="zh-CN" sz="2800" b="1" dirty="0">
                <a:solidFill>
                  <a:srgbClr val="000000"/>
                </a:solidFill>
                <a:latin typeface="Arial" panose="020B0604020202020204" pitchFamily="34" charset="0"/>
              </a:rPr>
              <a:t>صرت 969 سنة للتو والناس يقولون لي كم أنا عجوز  وأنا أقول لهم أنني لست عجوزاً لكن الأرض قديمة وهي تكبرني بحوالي </a:t>
            </a:r>
            <a:br>
              <a:rPr lang="en-US" altLang="zh-CN" sz="2800" b="1" dirty="0">
                <a:solidFill>
                  <a:srgbClr val="000000"/>
                </a:solidFill>
                <a:latin typeface="Arial" panose="020B0604020202020204" pitchFamily="34" charset="0"/>
              </a:rPr>
            </a:br>
            <a:r>
              <a:rPr lang="ar-JO" altLang="zh-CN" sz="2800" b="1" dirty="0">
                <a:solidFill>
                  <a:srgbClr val="000000"/>
                </a:solidFill>
                <a:latin typeface="Arial" panose="020B0604020202020204" pitchFamily="34" charset="0"/>
              </a:rPr>
              <a:t>700 سنة</a:t>
            </a:r>
            <a:endParaRPr lang="zh-CN" altLang="en-US" sz="2800" b="1" dirty="0">
              <a:solidFill>
                <a:srgbClr val="000000"/>
              </a:solidFill>
              <a:latin typeface="Arial" panose="020B0604020202020204" pitchFamily="34"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4000" b="1" dirty="0">
                <a:solidFill>
                  <a:srgbClr val="000000"/>
                </a:solidFill>
                <a:latin typeface="Arial" panose="020B0604020202020204" pitchFamily="34" charset="0"/>
                <a:ea typeface="ＭＳ Ｐゴシック" charset="0"/>
              </a:rPr>
              <a:t>آمن متوشالح بقدم الأرض</a:t>
            </a:r>
            <a:endParaRPr lang="en-US" altLang="zh-CN" sz="4000" b="1" dirty="0">
              <a:solidFill>
                <a:srgbClr val="000000"/>
              </a:solidFill>
              <a:latin typeface="Arial" panose="020B0604020202020204" pitchFamily="34"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4800" dirty="0">
                <a:solidFill>
                  <a:srgbClr val="FFFFFF"/>
                </a:solidFill>
                <a:ea typeface="ＭＳ Ｐゴシック" charset="0"/>
              </a:rPr>
              <a:t>متوشالح</a:t>
            </a:r>
            <a:endParaRPr lang="en-US" altLang="zh-CN" sz="4800" dirty="0">
              <a:solidFill>
                <a:srgbClr val="FFFFFF"/>
              </a:solidFill>
              <a:ea typeface="ＭＳ Ｐゴシック" charset="0"/>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96136" y="609600"/>
            <a:ext cx="3347864" cy="4724400"/>
          </a:xfrm>
        </p:spPr>
        <p:txBody>
          <a:bodyPr/>
          <a:lstStyle/>
          <a:p>
            <a:pPr eaLnBrk="1" hangingPunct="1">
              <a:defRPr/>
            </a:pPr>
            <a:r>
              <a:rPr lang="ar-JO" sz="3600" dirty="0">
                <a:solidFill>
                  <a:srgbClr val="FFFFFF"/>
                </a:solidFill>
                <a:effectLst>
                  <a:outerShdw blurRad="38100" dist="38100" dir="2700000" algn="tl">
                    <a:srgbClr val="010199"/>
                  </a:outerShdw>
                </a:effectLst>
                <a:ea typeface="ＭＳ Ｐゴシック" charset="0"/>
                <a:cs typeface="ＭＳ Ｐゴシック" charset="0"/>
              </a:rPr>
              <a:t>لماذا لم تدخل الديناصورات إلى فلك نوح؟</a:t>
            </a:r>
            <a:endParaRPr lang="en-US" sz="3600" dirty="0">
              <a:solidFill>
                <a:srgbClr val="FFFFFF"/>
              </a:solidFill>
              <a:effectLst>
                <a:outerShdw blurRad="38100" dist="38100" dir="2700000" algn="tl">
                  <a:srgbClr val="010199"/>
                </a:outerShdw>
              </a:effectLst>
              <a:ea typeface="ＭＳ Ｐゴシック" charset="0"/>
              <a:cs typeface="ＭＳ Ｐゴシック" charset="0"/>
            </a:endParaRPr>
          </a:p>
        </p:txBody>
      </p:sp>
      <p:pic>
        <p:nvPicPr>
          <p:cNvPr id="8499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85776"/>
            <a:ext cx="5756275" cy="814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ea typeface="ＭＳ Ｐゴシック" charset="0"/>
              </a:rPr>
              <a:t>تكوين 6 : 19</a:t>
            </a:r>
            <a:endParaRPr lang="en-US" altLang="zh-CN" sz="3600" dirty="0">
              <a:ea typeface="ＭＳ Ｐゴシック"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و من كل حي من كل ذي جسد اثنين من كل تدخل إلى الفلك لاستبقائها معك تكون ذكراً وأنثى</a:t>
            </a:r>
            <a:endParaRPr lang="en-US" altLang="zh-CN"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BD03456-B95F-410E-86AA-4C029CBCADC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cstate="print"/>
            <a:srcRect/>
            <a:tile tx="0" ty="0" sx="100000" sy="100000" flip="none" algn="tl"/>
          </a:blipFill>
        </p:spPr>
        <p:txBody>
          <a:bodyPr/>
          <a:lstStyle/>
          <a:p>
            <a:pPr eaLnBrk="1" hangingPunct="1">
              <a:defRPr/>
            </a:pPr>
            <a:r>
              <a:rPr lang="ar-JO" sz="4400" dirty="0">
                <a:solidFill>
                  <a:schemeClr val="tx1"/>
                </a:solidFill>
                <a:effectLst>
                  <a:outerShdw blurRad="38100" dist="38100" dir="2700000" algn="tl">
                    <a:srgbClr val="000000">
                      <a:alpha val="43137"/>
                    </a:srgbClr>
                  </a:outerShdw>
                </a:effectLst>
                <a:ea typeface="ＭＳ Ｐゴシック" charset="0"/>
                <a:cs typeface="ＭＳ Ｐゴシック" charset="0"/>
              </a:rPr>
              <a:t>نقار الخشب كان موجوداً في الفلك أيضاً</a:t>
            </a:r>
            <a:endParaRPr lang="en-US" sz="4400" dirty="0">
              <a:solidFill>
                <a:schemeClr val="tx1"/>
              </a:solidFill>
              <a:effectLst>
                <a:outerShdw blurRad="38100" dist="38100" dir="2700000" algn="tl">
                  <a:srgbClr val="000000">
                    <a:alpha val="43137"/>
                  </a:srgbClr>
                </a:outerShdw>
              </a:effectLst>
              <a:ea typeface="ＭＳ Ｐゴシック" charset="0"/>
              <a:cs typeface="ＭＳ Ｐゴシック" charset="0"/>
            </a:endParaRP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p:spPr>
        <p:txBody>
          <a:bodyPr/>
          <a:lstStyle/>
          <a:p>
            <a:pPr eaLnBrk="1" hangingPunct="1">
              <a:buFont typeface="Wingdings" charset="0"/>
              <a:buNone/>
              <a:defRPr/>
            </a:pPr>
            <a:r>
              <a:rPr lang="ar-JO" altLang="ja-JP" dirty="0">
                <a:effectLst>
                  <a:outerShdw blurRad="38100" dist="38100" dir="2700000" algn="tl">
                    <a:srgbClr val="000000"/>
                  </a:outerShdw>
                </a:effectLst>
                <a:ea typeface="ＭＳ Ｐゴシック" charset="0"/>
                <a:cs typeface="ＭＳ Ｐゴシック" charset="0"/>
              </a:rPr>
              <a:t>اثنين من كل نوع</a:t>
            </a:r>
            <a:endParaRPr lang="en-US" dirty="0">
              <a:effectLst>
                <a:outerShdw blurRad="38100" dist="38100" dir="2700000" algn="tl">
                  <a:srgbClr val="000000"/>
                </a:outerShdw>
              </a:effectLst>
              <a:ea typeface="ＭＳ Ｐゴシック" charset="0"/>
              <a:cs typeface="ＭＳ Ｐゴシック" charset="0"/>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7168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6024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b="1" dirty="0">
              <a:solidFill>
                <a:srgbClr val="000000"/>
              </a:solidFill>
              <a:latin typeface="Arial" panose="020B0604020202020204" pitchFamily="34" charset="0"/>
              <a:cs typeface="Arial" panose="020B0604020202020204" pitchFamily="34"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7 - 8</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dirty="0">
                <a:solidFill>
                  <a:srgbClr val="FFFFFF"/>
                </a:solidFill>
                <a:latin typeface="Arial" panose="020B0604020202020204" pitchFamily="34" charset="0"/>
                <a:cs typeface="Arial" panose="020B0604020202020204" pitchFamily="34"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algn="r" eaLnBrk="1" hangingPunct="1"/>
            <a:br>
              <a:rPr lang="en-US" altLang="zh-CN" sz="4000" dirty="0">
                <a:ea typeface="ＭＳ Ｐゴシック" charset="0"/>
              </a:rPr>
            </a:br>
            <a:r>
              <a:rPr lang="ar-JO" altLang="zh-CN" sz="4000" dirty="0">
                <a:ea typeface="ＭＳ Ｐゴシック" charset="0"/>
              </a:rPr>
              <a:t>هل كان هناك فرق إذا كان الطوفان كونياً</a:t>
            </a:r>
            <a:endParaRPr lang="en-US" altLang="zh-CN" sz="4000" dirty="0">
              <a:ea typeface="ＭＳ Ｐゴシック" charset="0"/>
            </a:endParaRPr>
          </a:p>
        </p:txBody>
      </p:sp>
      <p:pic>
        <p:nvPicPr>
          <p:cNvPr id="6" name="Picture 5"/>
          <p:cNvPicPr>
            <a:picLocks noChangeAspect="1"/>
          </p:cNvPicPr>
          <p:nvPr/>
        </p:nvPicPr>
        <p:blipFill>
          <a:blip r:embed="rId3" cstate="print"/>
          <a:stretch>
            <a:fillRect/>
          </a:stretch>
        </p:blipFill>
        <p:spPr>
          <a:xfrm>
            <a:off x="0" y="-1043330"/>
            <a:ext cx="9144000" cy="5422232"/>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4142"/>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title"/>
          </p:nvPr>
        </p:nvSpPr>
        <p:spPr>
          <a:xfrm>
            <a:off x="5065712" y="188640"/>
            <a:ext cx="4114800" cy="1093787"/>
          </a:xfrm>
        </p:spPr>
        <p:txBody>
          <a:bodyPr/>
          <a:lstStyle/>
          <a:p>
            <a:pPr algn="r" eaLnBrk="1" hangingPunct="1">
              <a:defRPr/>
            </a:pPr>
            <a:r>
              <a:rPr lang="ar-JO" dirty="0">
                <a:solidFill>
                  <a:schemeClr val="bg1"/>
                </a:solidFill>
                <a:ea typeface="ＭＳ Ｐゴシック" charset="0"/>
                <a:cs typeface="Arial" panose="020B0604020202020204" pitchFamily="34" charset="0"/>
              </a:rPr>
              <a:t>ملحمة أتراحاسيس</a:t>
            </a:r>
            <a:endParaRPr lang="en-US" dirty="0">
              <a:ea typeface="ＭＳ Ｐゴシック" charset="0"/>
              <a:cs typeface="Arial" panose="020B0604020202020204" pitchFamily="34" charset="0"/>
            </a:endParaRPr>
          </a:p>
        </p:txBody>
      </p:sp>
      <p:sp>
        <p:nvSpPr>
          <p:cNvPr id="50179" name="Rectangle 3"/>
          <p:cNvSpPr>
            <a:spLocks noGrp="1" noChangeArrowheads="1"/>
          </p:cNvSpPr>
          <p:nvPr>
            <p:ph type="body" sz="half" idx="1"/>
          </p:nvPr>
        </p:nvSpPr>
        <p:spPr>
          <a:xfrm>
            <a:off x="60668" y="390525"/>
            <a:ext cx="3622675" cy="6172200"/>
          </a:xfrm>
        </p:spPr>
        <p:txBody>
          <a:bodyPr anchor="ctr"/>
          <a:lstStyle/>
          <a:p>
            <a:pPr marL="0" indent="0" algn="ctr" eaLnBrk="1" hangingPunct="1">
              <a:lnSpc>
                <a:spcPct val="90000"/>
              </a:lnSpc>
              <a:buNone/>
              <a:defRPr/>
            </a:pPr>
            <a:r>
              <a:rPr lang="ru-RU" altLang="ja-JP"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r>
              <a:rPr lang="ar-JO"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 دع الآلهة الولّادة تخلق نسلا، وتسمح للإنسان أن يتحمل كدح الآلهة... خُلق الإنسان حتى يتحمل النير... دع نينتو يخلط الطين، أن الله والإنسان قد يكونان مختلطين تماما في الطين، فليكن هناك روح من لحم الله </a:t>
            </a:r>
            <a:r>
              <a:rPr lang="ru-RU" altLang="ja-JP"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br>
              <a:rPr lang="en-US" altLang="ja-JP"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br>
            <a:r>
              <a:rPr lang="en-US"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r>
              <a:rPr lang="ar-JO"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آرنولد/باير,24</a:t>
            </a:r>
            <a:r>
              <a:rPr lang="en-US"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p>
        </p:txBody>
      </p:sp>
      <p:sp>
        <p:nvSpPr>
          <p:cNvPr id="50180" name="Rectangle 4"/>
          <p:cNvSpPr>
            <a:spLocks noGrp="1" noChangeArrowheads="1"/>
          </p:cNvSpPr>
          <p:nvPr>
            <p:ph type="body" sz="half" idx="2"/>
          </p:nvPr>
        </p:nvSpPr>
        <p:spPr>
          <a:xfrm>
            <a:off x="4067944" y="1268760"/>
            <a:ext cx="5041131" cy="4572000"/>
          </a:xfrm>
        </p:spPr>
        <p:txBody>
          <a:bodyPr/>
          <a:lstStyle/>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أكادي (1650 ق.م)</a:t>
            </a:r>
            <a:r>
              <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rPr>
              <a:t> </a:t>
            </a: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قصص الخلق والطوفان</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تم خلق الإنسان لمساعدة الآلهة الكادحة</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تم صنع الإنسان من الطين</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FFFFFF"/>
              </a:solidFill>
              <a:latin typeface="Arial" panose="020B0604020202020204" pitchFamily="34"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ＭＳ Ｐゴシック" charset="0"/>
              </a:rPr>
              <a:t>د. هوغ روس : مدافع عن الطوفان الشرق أوسطي</a:t>
            </a:r>
            <a:endParaRPr lang="en-US" altLang="zh-CN" sz="3200"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latin typeface="Arial" panose="020B0604020202020204" pitchFamily="34" charset="0"/>
              </a:rPr>
              <a:t>ربما امتد طوفان التكوين إلى ما وراء بلاد ما بين النهرين. ترتبط معظم أسماء الأماكن المسجلة في تكوين 2-8 بمواقع داخل بلاد ما بين النهرين ، لكن بعضها ليس كذلك. الاستثناءات البارزة هي نهري فيشون وجيحون اللذان يتدفقان من الجزء الجنوبي من شبه الجزيرة العربية. يبدو من المحتمل أن فيضان سفر التكوين غمر ليس فقط </a:t>
            </a:r>
            <a:r>
              <a:rPr lang="ar-JO" sz="2800" b="1" dirty="0">
                <a:solidFill>
                  <a:srgbClr val="FFFF00"/>
                </a:solidFill>
                <a:latin typeface="Arial" panose="020B0604020202020204" pitchFamily="34" charset="0"/>
              </a:rPr>
              <a:t>بلاد ما بين النهرين </a:t>
            </a:r>
            <a:r>
              <a:rPr lang="ar-JO" sz="2800" b="1" dirty="0">
                <a:latin typeface="Arial" panose="020B0604020202020204" pitchFamily="34" charset="0"/>
              </a:rPr>
              <a:t>ولكن أيضًا منطقة </a:t>
            </a:r>
            <a:r>
              <a:rPr lang="ar-JO" sz="2800" b="1" dirty="0">
                <a:solidFill>
                  <a:srgbClr val="FFFF00"/>
                </a:solidFill>
                <a:latin typeface="Arial" panose="020B0604020202020204" pitchFamily="34" charset="0"/>
              </a:rPr>
              <a:t>الخليج الفارسي </a:t>
            </a:r>
            <a:r>
              <a:rPr lang="ar-JO" sz="2800" b="1" dirty="0">
                <a:latin typeface="Arial" panose="020B0604020202020204" pitchFamily="34" charset="0"/>
              </a:rPr>
              <a:t>بأكملها وجزء كبير من </a:t>
            </a:r>
            <a:r>
              <a:rPr lang="ar-JO" sz="2800" b="1" dirty="0">
                <a:solidFill>
                  <a:srgbClr val="FFFF00"/>
                </a:solidFill>
                <a:latin typeface="Arial" panose="020B0604020202020204" pitchFamily="34" charset="0"/>
              </a:rPr>
              <a:t>جنوب الجزيرة العربية </a:t>
            </a:r>
            <a:r>
              <a:rPr lang="ar-JO" sz="2800" b="1" dirty="0">
                <a:latin typeface="Arial" panose="020B0604020202020204" pitchFamily="34" charset="0"/>
              </a:rPr>
              <a:t>أيضًا</a:t>
            </a:r>
            <a:r>
              <a:rPr lang="en-US" altLang="ja-JP" sz="2800" b="1" dirty="0">
                <a:solidFill>
                  <a:srgbClr val="FFFFFF"/>
                </a:solidFill>
                <a:latin typeface="Arial" panose="020B0604020202020204" pitchFamily="34" charset="0"/>
              </a:rPr>
              <a:t>."</a:t>
            </a:r>
            <a:endParaRPr lang="en-US" sz="2800" b="1" dirty="0">
              <a:solidFill>
                <a:srgbClr val="B2B2B2"/>
              </a:solidFill>
              <a:effectLst>
                <a:outerShdw blurRad="38100" dist="38100" dir="2700000" algn="tl">
                  <a:srgbClr val="FFFFFF"/>
                </a:outerShdw>
              </a:effectLst>
              <a:latin typeface="Arial" panose="020B0604020202020204" pitchFamily="34" charset="0"/>
            </a:endParaRPr>
          </a:p>
        </p:txBody>
      </p:sp>
      <p:pic>
        <p:nvPicPr>
          <p:cNvPr id="227332" name="Picture 5" descr="Gen 6 Hugh 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b="1" kern="0" dirty="0">
                <a:solidFill>
                  <a:srgbClr val="FFFFFF"/>
                </a:solidFill>
                <a:latin typeface="Arial" panose="020B0604020202020204" pitchFamily="34" charset="0"/>
                <a:ea typeface="ＭＳ Ｐゴシック" pitchFamily="-112" charset="-128"/>
                <a:cs typeface="ＭＳ Ｐゴシック" pitchFamily="-112" charset="-128"/>
              </a:rPr>
              <a:t>http://</a:t>
            </a:r>
            <a:r>
              <a:rPr lang="en-US" sz="2000" b="1" kern="0" dirty="0" err="1">
                <a:solidFill>
                  <a:srgbClr val="FFFFFF"/>
                </a:solidFill>
                <a:latin typeface="Arial" panose="020B0604020202020204" pitchFamily="34" charset="0"/>
                <a:ea typeface="ＭＳ Ｐゴシック" pitchFamily="-112" charset="-128"/>
                <a:cs typeface="ＭＳ Ｐゴシック" pitchFamily="-112" charset="-128"/>
              </a:rPr>
              <a:t>www.reasons.org</a:t>
            </a:r>
            <a:r>
              <a:rPr lang="en-US" sz="2000" b="1" kern="0" dirty="0">
                <a:solidFill>
                  <a:srgbClr val="FFFFFF"/>
                </a:solidFill>
                <a:latin typeface="Arial" panose="020B0604020202020204" pitchFamily="34" charset="0"/>
                <a:ea typeface="ＭＳ Ｐゴシック" pitchFamily="-112" charset="-128"/>
                <a:cs typeface="ＭＳ Ｐゴシック" pitchFamily="-112" charset="-128"/>
              </a:rPr>
              <a:t>/exploring-extent-flood-what-bible-says-part-two</a:t>
            </a:r>
          </a:p>
        </p:txBody>
      </p:sp>
      <p:sp>
        <p:nvSpPr>
          <p:cNvPr id="227334" name="Text Box 5"/>
          <p:cNvSpPr txBox="1">
            <a:spLocks noChangeArrowheads="1"/>
          </p:cNvSpPr>
          <p:nvPr/>
        </p:nvSpPr>
        <p:spPr bwMode="auto">
          <a:xfrm>
            <a:off x="8358215" y="0"/>
            <a:ext cx="9764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77آي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0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FFFFFF"/>
              </a:solidFill>
              <a:latin typeface="Arial" panose="020B0604020202020204" pitchFamily="34"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ＭＳ Ｐゴシック" charset="0"/>
              </a:rPr>
              <a:t>د. هوغ روس : مدافع عن الطوفان الشرق أوسطي</a:t>
            </a:r>
            <a:endParaRPr lang="en-US" altLang="zh-CN" sz="3200"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latin typeface="Arial" panose="020B0604020202020204" pitchFamily="34" charset="0"/>
              </a:rPr>
              <a:t>لماذا يدافع روس عن طوفان محدود؟</a:t>
            </a:r>
            <a:endParaRPr lang="en-US" sz="2800" b="1" dirty="0">
              <a:solidFill>
                <a:srgbClr val="B2B2B2"/>
              </a:solidFill>
              <a:effectLst>
                <a:outerShdw blurRad="38100" dist="38100" dir="2700000" algn="tl">
                  <a:srgbClr val="FFFFFF"/>
                </a:outerShdw>
              </a:effectLst>
              <a:latin typeface="Arial" panose="020B0604020202020204" pitchFamily="34" charset="0"/>
            </a:endParaRPr>
          </a:p>
        </p:txBody>
      </p:sp>
      <p:pic>
        <p:nvPicPr>
          <p:cNvPr id="229380" name="Picture 5" descr="Gen 6 Hugh 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b="1" kern="0" dirty="0">
                <a:solidFill>
                  <a:srgbClr val="FFFFFF"/>
                </a:solidFill>
                <a:latin typeface="Arial" panose="020B0604020202020204" pitchFamily="34" charset="0"/>
                <a:ea typeface="ＭＳ Ｐゴシック" pitchFamily="-112" charset="-128"/>
                <a:cs typeface="ＭＳ Ｐゴシック" pitchFamily="-112" charset="-128"/>
              </a:rPr>
              <a:t>http://</a:t>
            </a:r>
            <a:r>
              <a:rPr lang="en-US" sz="2000" b="1" kern="0" dirty="0" err="1">
                <a:solidFill>
                  <a:srgbClr val="FFFFFF"/>
                </a:solidFill>
                <a:latin typeface="Arial" panose="020B0604020202020204" pitchFamily="34" charset="0"/>
                <a:ea typeface="ＭＳ Ｐゴシック" pitchFamily="-112" charset="-128"/>
                <a:cs typeface="ＭＳ Ｐゴシック" pitchFamily="-112" charset="-128"/>
              </a:rPr>
              <a:t>www.reasons.org</a:t>
            </a:r>
            <a:r>
              <a:rPr lang="en-US" sz="2000" b="1" kern="0" dirty="0">
                <a:solidFill>
                  <a:srgbClr val="FFFFFF"/>
                </a:solidFill>
                <a:latin typeface="Arial" panose="020B0604020202020204" pitchFamily="34" charset="0"/>
                <a:ea typeface="ＭＳ Ｐゴシック" pitchFamily="-112" charset="-128"/>
                <a:cs typeface="ＭＳ Ｐゴシック" pitchFamily="-112" charset="-128"/>
              </a:rPr>
              <a:t>/exploring-extent-flood-what-bible-says-part-two</a:t>
            </a:r>
          </a:p>
        </p:txBody>
      </p:sp>
      <p:sp>
        <p:nvSpPr>
          <p:cNvPr id="9" name="Title 1"/>
          <p:cNvSpPr txBox="1">
            <a:spLocks/>
          </p:cNvSpPr>
          <p:nvPr/>
        </p:nvSpPr>
        <p:spPr bwMode="auto">
          <a:xfrm>
            <a:off x="3782888" y="2743200"/>
            <a:ext cx="5181600" cy="1219200"/>
          </a:xfrm>
          <a:prstGeom prst="rect">
            <a:avLst/>
          </a:prstGeom>
          <a:noFill/>
          <a:ln w="9525">
            <a:noFill/>
            <a:miter lim="800000"/>
            <a:headEnd/>
            <a:tailEnd/>
          </a:ln>
          <a:effectLst/>
        </p:spPr>
        <p:txBody>
          <a:bodyPr anchor="ctr" anchorCtr="1"/>
          <a:lstStyle/>
          <a:p>
            <a:pPr marL="514350" indent="-514350" algn="r">
              <a:defRPr/>
            </a:pPr>
            <a:endParaRPr lang="en-US" sz="2400" b="1" kern="0" dirty="0">
              <a:solidFill>
                <a:srgbClr val="FFFFFF"/>
              </a:solidFill>
              <a:latin typeface="Arial" panose="020B0604020202020204" pitchFamily="34" charset="0"/>
              <a:ea typeface="ＭＳ Ｐゴシック" pitchFamily="-112" charset="-128"/>
              <a:cs typeface="ＭＳ Ｐゴシック" pitchFamily="-112" charset="-128"/>
            </a:endParaRPr>
          </a:p>
          <a:p>
            <a:pPr marL="514350" indent="-514350" algn="r">
              <a:defRPr/>
            </a:pPr>
            <a:r>
              <a:rPr lang="ar-JO" sz="2400" b="1" kern="0" dirty="0">
                <a:solidFill>
                  <a:srgbClr val="FFFFFF"/>
                </a:solidFill>
                <a:latin typeface="Arial" panose="020B0604020202020204" pitchFamily="34" charset="0"/>
                <a:ea typeface="ＭＳ Ｐゴシック" pitchFamily="-112" charset="-128"/>
                <a:cs typeface="ＭＳ Ｐゴシック" pitchFamily="-112" charset="-128"/>
              </a:rPr>
              <a:t>1. افتراض مسبق عن قدم الأرض</a:t>
            </a:r>
          </a:p>
          <a:p>
            <a:pPr marL="514350" indent="-514350" algn="r">
              <a:defRPr/>
            </a:pPr>
            <a:r>
              <a:rPr lang="ar-JO" sz="2400" b="1" kern="0" dirty="0">
                <a:solidFill>
                  <a:srgbClr val="FFFFFF"/>
                </a:solidFill>
                <a:latin typeface="Arial" panose="020B0604020202020204" pitchFamily="34" charset="0"/>
                <a:ea typeface="ＭＳ Ｐゴシック" pitchFamily="-112" charset="-128"/>
                <a:cs typeface="ＭＳ Ｐゴシック" pitchFamily="-112" charset="-128"/>
              </a:rPr>
              <a:t>2. معنى العالم في مقاطع العهد القديم الأخرى</a:t>
            </a:r>
            <a:endParaRPr lang="en-US" sz="2400" b="1" kern="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358215" y="0"/>
            <a:ext cx="9764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77آي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39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3600450" y="1268760"/>
            <a:ext cx="554355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a:defRPr/>
            </a:pPr>
            <a:endParaRPr lang="en-US" sz="2800" b="1" dirty="0">
              <a:solidFill>
                <a:srgbClr val="FFFFFF"/>
              </a:solidFill>
              <a:latin typeface="Arial" panose="020B0604020202020204" pitchFamily="34" charset="0"/>
            </a:endParaRPr>
          </a:p>
          <a:p>
            <a:pPr algn="r" rtl="1">
              <a:buFont typeface="Arial" charset="0"/>
              <a:buChar char="•"/>
              <a:defRPr/>
            </a:pPr>
            <a:r>
              <a:rPr lang="ar-JO" sz="2800" b="1" dirty="0">
                <a:solidFill>
                  <a:srgbClr val="FFFFFF"/>
                </a:solidFill>
                <a:latin typeface="Arial" panose="020B0604020202020204" pitchFamily="34" charset="0"/>
              </a:rPr>
              <a:t>إذا كان الطوفان محلياً </a:t>
            </a:r>
            <a:r>
              <a:rPr lang="ar-JO" sz="2800" b="1" dirty="0">
                <a:solidFill>
                  <a:srgbClr val="FFFF00"/>
                </a:solidFill>
                <a:latin typeface="Arial" panose="020B0604020202020204" pitchFamily="34" charset="0"/>
              </a:rPr>
              <a:t>فلماذا قام نوح ببناء الفلك؟</a:t>
            </a:r>
            <a:r>
              <a:rPr lang="ar-JO" sz="2800" b="1" dirty="0">
                <a:solidFill>
                  <a:srgbClr val="FFFFFF"/>
                </a:solidFill>
                <a:latin typeface="Arial" panose="020B0604020202020204" pitchFamily="34" charset="0"/>
              </a:rPr>
              <a:t> كان يمكنه أن يمشي للجهة المقابلة من الجبال ويبتعد</a:t>
            </a:r>
            <a:r>
              <a:rPr lang="en-US" sz="2800" b="1" dirty="0">
                <a:solidFill>
                  <a:srgbClr val="FFFFFF"/>
                </a:solidFill>
                <a:latin typeface="Arial" panose="020B0604020202020204" pitchFamily="34" charset="0"/>
              </a:rPr>
              <a:t> </a:t>
            </a:r>
            <a:r>
              <a:rPr lang="ar-JO" sz="2800" b="1" dirty="0">
                <a:solidFill>
                  <a:srgbClr val="FFFFFF"/>
                </a:solidFill>
                <a:latin typeface="Arial" panose="020B0604020202020204" pitchFamily="34" charset="0"/>
              </a:rPr>
              <a:t>عنه.</a:t>
            </a:r>
            <a:endParaRPr lang="en-US" sz="2800" b="1" dirty="0">
              <a:solidFill>
                <a:srgbClr val="FFFFFF"/>
              </a:solidFill>
              <a:latin typeface="Arial" panose="020B0604020202020204" pitchFamily="34" charset="0"/>
            </a:endParaRPr>
          </a:p>
          <a:p>
            <a:pPr algn="r" rtl="1">
              <a:buFont typeface="Arial" charset="0"/>
              <a:buChar char="•"/>
              <a:defRPr/>
            </a:pPr>
            <a:endParaRPr lang="en-US" sz="2800" b="1" dirty="0">
              <a:solidFill>
                <a:srgbClr val="FFFFFF"/>
              </a:solidFill>
              <a:latin typeface="Arial" panose="020B0604020202020204" pitchFamily="34" charset="0"/>
            </a:endParaRPr>
          </a:p>
          <a:p>
            <a:pPr algn="r" rtl="1">
              <a:buFont typeface="Arial" charset="0"/>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rPr>
              <a:t> إذا  كان الطوفان محلياً </a:t>
            </a:r>
            <a:r>
              <a:rPr lang="ar-JO" sz="2800" b="1" dirty="0">
                <a:solidFill>
                  <a:srgbClr val="FFFF00"/>
                </a:solidFill>
                <a:effectLst>
                  <a:outerShdw blurRad="38100" dist="38100" dir="2700000" algn="tl">
                    <a:srgbClr val="000000">
                      <a:alpha val="43137"/>
                    </a:srgbClr>
                  </a:outerShdw>
                </a:effectLst>
                <a:latin typeface="Arial" panose="020B0604020202020204" pitchFamily="34" charset="0"/>
              </a:rPr>
              <a:t>لماذا أرسل الله الحيوانات إلى الفلك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rPr>
              <a:t>ليهربوا من الموت؟ سيكون هناك حيوانات موجودة للتناسل في حال موت حيوانات معينة </a:t>
            </a:r>
            <a:endParaRPr lang="en-US" sz="2800" b="1" dirty="0">
              <a:solidFill>
                <a:srgbClr val="B2B2B2"/>
              </a:solidFill>
              <a:effectLst>
                <a:outerShdw blurRad="38100" dist="38100" dir="2700000" algn="tl">
                  <a:srgbClr val="000000">
                    <a:alpha val="43137"/>
                  </a:srgbClr>
                </a:outerShdw>
              </a:effectLst>
              <a:latin typeface="Arial" panose="020B0604020202020204" pitchFamily="34" charset="0"/>
            </a:endParaRPr>
          </a:p>
          <a:p>
            <a:pPr algn="r" rtl="1">
              <a:buFont typeface="Arial" charset="0"/>
              <a:buChar char="•"/>
              <a:defRPr/>
            </a:pPr>
            <a:endParaRPr lang="en-US" sz="2800" b="1" dirty="0">
              <a:solidFill>
                <a:srgbClr val="B2B2B2"/>
              </a:solidFill>
              <a:effectLst>
                <a:outerShdw blurRad="38100" dist="38100" dir="2700000" algn="tl">
                  <a:srgbClr val="FFFFFF"/>
                </a:outerShdw>
              </a:effectLst>
              <a:latin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1600" b="1" dirty="0">
                <a:solidFill>
                  <a:srgbClr val="FFFF00"/>
                </a:solidFill>
                <a:latin typeface="Arial" panose="020B0604020202020204" pitchFamily="34" charset="0"/>
              </a:rPr>
              <a:t>كين هام وتيري مورتنسون</a:t>
            </a:r>
            <a:r>
              <a:rPr lang="en-US" sz="1600" b="1" dirty="0">
                <a:solidFill>
                  <a:srgbClr val="FFFFFF"/>
                </a:solidFill>
                <a:latin typeface="Arial" panose="020B0604020202020204" pitchFamily="34" charset="0"/>
              </a:rPr>
              <a:t>, </a:t>
            </a:r>
            <a:r>
              <a:rPr lang="en-US" altLang="ja-JP" sz="1600" b="1" dirty="0">
                <a:solidFill>
                  <a:srgbClr val="FFFFFF"/>
                </a:solidFill>
                <a:latin typeface="Arial" panose="020B0604020202020204" pitchFamily="34" charset="0"/>
              </a:rPr>
              <a:t>”</a:t>
            </a:r>
            <a:r>
              <a:rPr lang="ar-JO" altLang="ja-JP" sz="1600" b="1" dirty="0">
                <a:solidFill>
                  <a:srgbClr val="FFFFFF"/>
                </a:solidFill>
                <a:latin typeface="Arial" panose="020B0604020202020204" pitchFamily="34" charset="0"/>
              </a:rPr>
              <a:t> ما الخطأ في الخلق المتنامي</a:t>
            </a:r>
            <a:r>
              <a:rPr lang="en-US" altLang="ja-JP" sz="1600" b="1" dirty="0">
                <a:solidFill>
                  <a:srgbClr val="FFFFFF"/>
                </a:solidFill>
                <a:latin typeface="Arial" panose="020B0604020202020204" pitchFamily="34" charset="0"/>
              </a:rPr>
              <a:t>" </a:t>
            </a:r>
            <a:br>
              <a:rPr lang="en-US" altLang="ja-JP" sz="1600" b="1" dirty="0">
                <a:solidFill>
                  <a:srgbClr val="FFFFFF"/>
                </a:solidFill>
                <a:latin typeface="Arial" panose="020B0604020202020204" pitchFamily="34" charset="0"/>
              </a:rPr>
            </a:br>
            <a:r>
              <a:rPr lang="en-US" altLang="ja-JP" sz="1600" b="1" dirty="0">
                <a:solidFill>
                  <a:srgbClr val="FFFFFF"/>
                </a:solidFill>
                <a:latin typeface="Arial" panose="020B0604020202020204" pitchFamily="34" charset="0"/>
              </a:rPr>
              <a:t>in The New Answers Book 2 [http://www.answersingenesis.org/articles/nab2/whats-wrong-with-progressive-creation]</a:t>
            </a:r>
            <a:endParaRPr lang="en-US" sz="1600" b="1" dirty="0">
              <a:solidFill>
                <a:srgbClr val="B2B2B2"/>
              </a:solidFill>
              <a:effectLst>
                <a:outerShdw blurRad="38100" dist="38100" dir="2700000" algn="tl">
                  <a:srgbClr val="FFFFFF"/>
                </a:outerShdw>
              </a:effectLst>
              <a:latin typeface="Arial" panose="020B0604020202020204" pitchFamily="34" charset="0"/>
            </a:endParaRPr>
          </a:p>
        </p:txBody>
      </p:sp>
      <p:sp>
        <p:nvSpPr>
          <p:cNvPr id="231429"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3543300" y="1124744"/>
            <a:ext cx="56007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rtl="1">
              <a:defRPr/>
            </a:pPr>
            <a:r>
              <a:rPr lang="en-US" sz="2800" b="1" dirty="0">
                <a:solidFill>
                  <a:srgbClr val="FFFFFF"/>
                </a:solidFill>
                <a:latin typeface="Arial" panose="020B0604020202020204" pitchFamily="34" charset="0"/>
              </a:rPr>
              <a:t>  </a:t>
            </a:r>
          </a:p>
          <a:p>
            <a:pPr marL="457200" indent="-457200" algn="r" rtl="1">
              <a:buFont typeface="Arial" panose="020B0604020202020204" pitchFamily="34" charset="0"/>
              <a:buChar char="•"/>
              <a:defRPr/>
            </a:pPr>
            <a:r>
              <a:rPr lang="ar-JO" sz="2800" b="1" dirty="0">
                <a:solidFill>
                  <a:srgbClr val="FFFFFF"/>
                </a:solidFill>
                <a:latin typeface="Arial" panose="020B0604020202020204" pitchFamily="34" charset="0"/>
              </a:rPr>
              <a:t>إذا كان الطوفان محلياً </a:t>
            </a:r>
            <a:r>
              <a:rPr lang="ar-JO" sz="2800" b="1" dirty="0">
                <a:solidFill>
                  <a:srgbClr val="FFFF00"/>
                </a:solidFill>
                <a:latin typeface="Arial" panose="020B0604020202020204" pitchFamily="34" charset="0"/>
              </a:rPr>
              <a:t>فلماذا كان الفلك كبيراً </a:t>
            </a:r>
            <a:r>
              <a:rPr lang="ar-JO" sz="2800" b="1" dirty="0">
                <a:solidFill>
                  <a:srgbClr val="FFFFFF"/>
                </a:solidFill>
                <a:latin typeface="Arial" panose="020B0604020202020204" pitchFamily="34" charset="0"/>
              </a:rPr>
              <a:t>حتى يحمل كل هذه الأنواع من الحيوانات الفقارية؟ إذا كانت حيوانات بلاد ما بين النهرين على متن الفلك فكان يمكن أن يكون الفلك أصغر بكثير.</a:t>
            </a:r>
            <a:endParaRPr lang="en-US" sz="2800" b="1" dirty="0">
              <a:solidFill>
                <a:srgbClr val="FFFFFF"/>
              </a:solidFill>
              <a:latin typeface="Arial" panose="020B0604020202020204" pitchFamily="34" charset="0"/>
            </a:endParaRPr>
          </a:p>
          <a:p>
            <a:pPr algn="r" rtl="1">
              <a:buFont typeface="Arial" charset="0"/>
              <a:buChar char="•"/>
              <a:defRPr/>
            </a:pPr>
            <a:endParaRPr lang="en-US" sz="2800" b="1" dirty="0">
              <a:solidFill>
                <a:srgbClr val="FFFFFF"/>
              </a:solidFill>
              <a:latin typeface="Arial" panose="020B0604020202020204" pitchFamily="34" charset="0"/>
            </a:endParaRPr>
          </a:p>
          <a:p>
            <a:pPr marL="457200" indent="-457200" algn="r" rtl="1">
              <a:buFont typeface="Arial" panose="020B0604020202020204" pitchFamily="34" charset="0"/>
              <a:buChar char="•"/>
              <a:defRPr/>
            </a:pPr>
            <a:r>
              <a:rPr lang="ar-JO" sz="2800" b="1" dirty="0">
                <a:solidFill>
                  <a:srgbClr val="FFFFFF"/>
                </a:solidFill>
                <a:effectLst>
                  <a:outerShdw blurRad="38100" dist="38100" dir="2700000" algn="tl">
                    <a:srgbClr val="FFFFFF"/>
                  </a:outerShdw>
                </a:effectLst>
                <a:latin typeface="Arial" panose="020B0604020202020204" pitchFamily="34" charset="0"/>
              </a:rPr>
              <a:t>إذا كان الطوفان محلياً لماذا أرسلت</a:t>
            </a:r>
            <a:r>
              <a:rPr lang="ar-JO" sz="2800" b="1" dirty="0">
                <a:solidFill>
                  <a:srgbClr val="FFFF00"/>
                </a:solidFill>
                <a:effectLst>
                  <a:outerShdw blurRad="38100" dist="38100" dir="2700000" algn="tl">
                    <a:srgbClr val="FFFFFF"/>
                  </a:outerShdw>
                </a:effectLst>
                <a:latin typeface="Arial" panose="020B0604020202020204" pitchFamily="34" charset="0"/>
              </a:rPr>
              <a:t> الطيور </a:t>
            </a:r>
            <a:r>
              <a:rPr lang="ar-JO" sz="2800" b="1" dirty="0">
                <a:solidFill>
                  <a:srgbClr val="FFFFFF"/>
                </a:solidFill>
                <a:effectLst>
                  <a:outerShdw blurRad="38100" dist="38100" dir="2700000" algn="tl">
                    <a:srgbClr val="FFFFFF"/>
                  </a:outerShdw>
                </a:effectLst>
                <a:latin typeface="Arial" panose="020B0604020202020204" pitchFamily="34" charset="0"/>
              </a:rPr>
              <a:t>إلى الفلك؟ كان يمكن لهم أن يستخدموا أجنحتهم ويطيروا إلى جبال أخرى </a:t>
            </a:r>
            <a:endParaRPr lang="en-US" sz="2800" b="1" dirty="0">
              <a:solidFill>
                <a:srgbClr val="B2B2B2"/>
              </a:solidFill>
              <a:effectLst>
                <a:outerShdw blurRad="38100" dist="38100" dir="2700000" algn="tl">
                  <a:srgbClr val="FFFFFF"/>
                </a:outerShdw>
              </a:effectLst>
              <a:latin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1600" b="1" dirty="0">
                <a:solidFill>
                  <a:srgbClr val="FFFF00"/>
                </a:solidFill>
                <a:latin typeface="Arial" panose="020B0604020202020204" pitchFamily="34" charset="0"/>
              </a:rPr>
              <a:t>كين هام وتيري مورتنسون</a:t>
            </a:r>
            <a:r>
              <a:rPr lang="en-US" sz="1600" b="1" dirty="0">
                <a:solidFill>
                  <a:srgbClr val="FFFFFF"/>
                </a:solidFill>
                <a:latin typeface="Arial" panose="020B0604020202020204" pitchFamily="34" charset="0"/>
              </a:rPr>
              <a:t>, </a:t>
            </a:r>
            <a:r>
              <a:rPr lang="en-US" altLang="ja-JP" sz="1600" b="1" dirty="0">
                <a:solidFill>
                  <a:srgbClr val="FFFFFF"/>
                </a:solidFill>
                <a:latin typeface="Arial" panose="020B0604020202020204" pitchFamily="34" charset="0"/>
              </a:rPr>
              <a:t>”</a:t>
            </a:r>
            <a:r>
              <a:rPr lang="ar-JO" altLang="ja-JP" sz="1600" b="1" dirty="0">
                <a:solidFill>
                  <a:srgbClr val="FFFFFF"/>
                </a:solidFill>
                <a:latin typeface="Arial" panose="020B0604020202020204" pitchFamily="34" charset="0"/>
              </a:rPr>
              <a:t> ما الخطأ في الخلق المتنامي</a:t>
            </a:r>
            <a:r>
              <a:rPr lang="en-US" altLang="ja-JP" sz="1600" b="1" dirty="0">
                <a:solidFill>
                  <a:srgbClr val="FFFFFF"/>
                </a:solidFill>
                <a:latin typeface="Arial" panose="020B0604020202020204" pitchFamily="34" charset="0"/>
              </a:rPr>
              <a:t>" </a:t>
            </a:r>
            <a:br>
              <a:rPr lang="en-US" altLang="ja-JP" sz="1600" b="1" dirty="0">
                <a:solidFill>
                  <a:srgbClr val="FFFFFF"/>
                </a:solidFill>
                <a:latin typeface="Arial" panose="020B0604020202020204" pitchFamily="34" charset="0"/>
              </a:rPr>
            </a:br>
            <a:r>
              <a:rPr lang="en-US" altLang="ja-JP" sz="1600" b="1" dirty="0">
                <a:solidFill>
                  <a:srgbClr val="FFFFFF"/>
                </a:solidFill>
                <a:latin typeface="Arial" panose="020B0604020202020204" pitchFamily="34" charset="0"/>
              </a:rPr>
              <a:t>in The New Answers Book 2 [http://www.answersingenesis.org/articles/nab2/whats-wrong-with-progressive-creation]</a:t>
            </a:r>
            <a:endParaRPr lang="en-US" sz="1600" b="1" dirty="0">
              <a:solidFill>
                <a:srgbClr val="B2B2B2"/>
              </a:solidFill>
              <a:effectLst>
                <a:outerShdw blurRad="38100" dist="38100" dir="2700000" algn="tl">
                  <a:srgbClr val="FFFFFF"/>
                </a:outerShdw>
              </a:effectLst>
              <a:latin typeface="Arial" panose="020B0604020202020204" pitchFamily="34" charset="0"/>
            </a:endParaRPr>
          </a:p>
        </p:txBody>
      </p:sp>
      <p:sp>
        <p:nvSpPr>
          <p:cNvPr id="233477"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13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a:t>
            </a:r>
            <a:endParaRPr lang="en-US" altLang="zh-CN" dirty="0">
              <a:solidFill>
                <a:schemeClr val="tx1"/>
              </a:solidFill>
              <a:effectLst/>
              <a:ea typeface="ＭＳ Ｐゴシック" charset="0"/>
              <a:cs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1600" b="1" dirty="0">
                <a:latin typeface="Arial" panose="020B0604020202020204" pitchFamily="34" charset="0"/>
              </a:rPr>
              <a:t>كين هام وتيري مورتنسون</a:t>
            </a:r>
            <a:r>
              <a:rPr lang="en-US" sz="1600" b="1" dirty="0">
                <a:latin typeface="Arial" panose="020B0604020202020204" pitchFamily="34" charset="0"/>
              </a:rPr>
              <a:t>, </a:t>
            </a:r>
            <a:r>
              <a:rPr lang="en-US" altLang="ja-JP" sz="1600" b="1" dirty="0">
                <a:latin typeface="Arial" panose="020B0604020202020204" pitchFamily="34" charset="0"/>
              </a:rPr>
              <a:t>”</a:t>
            </a:r>
            <a:r>
              <a:rPr lang="ar-JO" altLang="ja-JP" sz="1600" b="1" dirty="0">
                <a:latin typeface="Arial" panose="020B0604020202020204" pitchFamily="34" charset="0"/>
              </a:rPr>
              <a:t> ما الخطأ في الخلق المتنامي</a:t>
            </a:r>
            <a:r>
              <a:rPr lang="en-US" altLang="ja-JP" sz="1600" b="1" dirty="0">
                <a:latin typeface="Arial" panose="020B0604020202020204" pitchFamily="34" charset="0"/>
              </a:rPr>
              <a:t>" </a:t>
            </a:r>
            <a:br>
              <a:rPr lang="en-US" altLang="ja-JP" sz="1600" b="1" dirty="0">
                <a:solidFill>
                  <a:srgbClr val="FFFFFF"/>
                </a:solidFill>
                <a:latin typeface="Arial" panose="020B0604020202020204" pitchFamily="34" charset="0"/>
              </a:rPr>
            </a:br>
            <a:r>
              <a:rPr lang="en-US" altLang="ja-JP" sz="1600" b="1" dirty="0">
                <a:solidFill>
                  <a:srgbClr val="FFFFFF"/>
                </a:solidFill>
                <a:latin typeface="Arial" panose="020B0604020202020204" pitchFamily="34" charset="0"/>
              </a:rPr>
              <a:t>in The New Answers Book 2 [http://www.answersingenesis.org/articles/nab2/whats-wrong-with-progressive-creation]</a:t>
            </a:r>
            <a:endParaRPr lang="en-US" sz="1600" b="1" dirty="0">
              <a:solidFill>
                <a:srgbClr val="B2B2B2"/>
              </a:solidFill>
              <a:effectLst>
                <a:outerShdw blurRad="38100" dist="38100" dir="2700000" algn="tl">
                  <a:srgbClr val="FFFFFF"/>
                </a:outerShdw>
              </a:effectLst>
              <a:latin typeface="Arial" panose="020B0604020202020204" pitchFamily="34" charset="0"/>
            </a:endParaRPr>
          </a:p>
        </p:txBody>
      </p:sp>
      <p:sp>
        <p:nvSpPr>
          <p:cNvPr id="235524"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4524585" y="1371600"/>
            <a:ext cx="4482335" cy="2988223"/>
          </a:xfrm>
          <a:prstGeom prst="rect">
            <a:avLst/>
          </a:prstGeom>
        </p:spPr>
      </p:pic>
      <p:sp>
        <p:nvSpPr>
          <p:cNvPr id="3" name="Title 1"/>
          <p:cNvSpPr txBox="1">
            <a:spLocks/>
          </p:cNvSpPr>
          <p:nvPr/>
        </p:nvSpPr>
        <p:spPr bwMode="auto">
          <a:xfrm>
            <a:off x="13941" y="1371600"/>
            <a:ext cx="4486622"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2800" b="1" dirty="0">
                <a:solidFill>
                  <a:srgbClr val="FFFFFF"/>
                </a:solidFill>
                <a:latin typeface="Arial" panose="020B0604020202020204" pitchFamily="34" charset="0"/>
              </a:rPr>
              <a:t>إذا كان الطوفان محلياً فكيف ارتفعت المياه 15 ذراعاً </a:t>
            </a:r>
            <a:r>
              <a:rPr lang="ar-JO" altLang="ja-JP" sz="2800" b="1" dirty="0">
                <a:solidFill>
                  <a:srgbClr val="FFFF00"/>
                </a:solidFill>
                <a:latin typeface="Arial" panose="020B0604020202020204" pitchFamily="34" charset="0"/>
              </a:rPr>
              <a:t>(8 أمتار) فوق الجبال </a:t>
            </a:r>
            <a:r>
              <a:rPr lang="ar-JO" altLang="ja-JP" sz="2800" b="1" dirty="0">
                <a:solidFill>
                  <a:srgbClr val="FFFFFF"/>
                </a:solidFill>
                <a:latin typeface="Arial" panose="020B0604020202020204" pitchFamily="34" charset="0"/>
              </a:rPr>
              <a:t>(تك 7 : 20)؟ فالمياه تصعد إلى مستواها لا يمكن أن تغطي المياه الجبال المحلية وتترك باقي العالم دون أن تلمسه.</a:t>
            </a:r>
            <a:endParaRPr lang="en-US" altLang="ja-JP" sz="2800" b="1" dirty="0">
              <a:solidFill>
                <a:srgbClr val="B2B2B2"/>
              </a:solidFill>
              <a:latin typeface="Arial" panose="020B0604020202020204" pitchFamily="34" charset="0"/>
            </a:endParaRPr>
          </a:p>
          <a:p>
            <a:pPr algn="r">
              <a:buFont typeface="Arial" charset="0"/>
              <a:buChar char="•"/>
              <a:defRPr/>
            </a:pPr>
            <a:endParaRPr lang="en-US" sz="2800" b="1" dirty="0">
              <a:solidFill>
                <a:srgbClr val="B2B2B2"/>
              </a:solidFill>
              <a:latin typeface="Arial" panose="020B0604020202020204" pitchFamily="34" charset="0"/>
            </a:endParaRPr>
          </a:p>
        </p:txBody>
      </p:sp>
    </p:spTree>
    <p:extLst>
      <p:ext uri="{BB962C8B-B14F-4D97-AF65-F5344CB8AC3E}">
        <p14:creationId xmlns:p14="http://schemas.microsoft.com/office/powerpoint/2010/main" val="165806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dirty="0">
                <a:solidFill>
                  <a:schemeClr val="tx1"/>
                </a:solidFill>
                <a:effectLst>
                  <a:glow rad="177800">
                    <a:schemeClr val="accent5">
                      <a:lumMod val="25000"/>
                      <a:alpha val="95000"/>
                    </a:schemeClr>
                  </a:glow>
                </a:effectLst>
                <a:ea typeface="ＭＳ Ｐゴシック" charset="0"/>
                <a:cs typeface="ＭＳ Ｐゴシック" charset="0"/>
              </a:rPr>
              <a:t>كم كان ارتفاع المياه؟</a:t>
            </a:r>
            <a:endParaRPr lang="en-US" dirty="0">
              <a:solidFill>
                <a:schemeClr val="tx1"/>
              </a:solidFill>
              <a:effectLst>
                <a:glow rad="177800">
                  <a:schemeClr val="accent5">
                    <a:lumMod val="25000"/>
                    <a:alpha val="95000"/>
                  </a:schemeClr>
                </a:glow>
              </a:effectLst>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77800">
                    <a:srgbClr val="ADCAFF">
                      <a:lumMod val="25000"/>
                      <a:alpha val="95000"/>
                    </a:srgbClr>
                  </a:glow>
                </a:effectLst>
                <a:latin typeface="Arial" panose="020B0604020202020204" pitchFamily="34" charset="0"/>
              </a:rPr>
              <a:t>و تعاظمت المياه وتكاثرت جداً على الأرض فكان الفلك يسير على وجه المياه وتعاظمت المياه كثيراً جداً على الأرض فتغطت جميع الجبال الشامخة التي تحت كل السماء خمس عشرة ذراعاً في الإرتفاع تعاظمت المياه فتغطت الجبال</a:t>
            </a:r>
          </a:p>
          <a:p>
            <a:pPr algn="r">
              <a:defRPr/>
            </a:pPr>
            <a:r>
              <a:rPr lang="ar-JO" sz="2800" b="1" dirty="0">
                <a:solidFill>
                  <a:srgbClr val="FFFFFF"/>
                </a:solidFill>
                <a:effectLst>
                  <a:glow rad="177800">
                    <a:srgbClr val="ADCAFF">
                      <a:lumMod val="25000"/>
                      <a:alpha val="95000"/>
                    </a:srgbClr>
                  </a:glow>
                </a:effectLst>
                <a:latin typeface="Arial" panose="020B0604020202020204" pitchFamily="34" charset="0"/>
              </a:rPr>
              <a:t>(تك 7 : 18 – 20)</a:t>
            </a:r>
            <a:endParaRPr lang="en-US" sz="2800" b="1" dirty="0">
              <a:solidFill>
                <a:srgbClr val="FFFFFF"/>
              </a:solidFill>
              <a:effectLst>
                <a:glow rad="177800">
                  <a:srgbClr val="ADCAFF">
                    <a:lumMod val="25000"/>
                    <a:alpha val="95000"/>
                  </a:srgbClr>
                </a:glow>
              </a:effectLst>
              <a:latin typeface="Arial" panose="020B0604020202020204" pitchFamily="34" charset="0"/>
            </a:endParaRPr>
          </a:p>
        </p:txBody>
      </p:sp>
      <p:sp>
        <p:nvSpPr>
          <p:cNvPr id="237572"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ＭＳ Ｐゴシック" charset="0"/>
              </a:rPr>
              <a:t>لكن لماذا لا يكون الطوفان محلياً؟</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Char char="•"/>
              <a:defRPr/>
            </a:pPr>
            <a:r>
              <a:rPr lang="ar-JO" sz="3200" b="1" dirty="0">
                <a:latin typeface="Arial" panose="020B0604020202020204" pitchFamily="34" charset="0"/>
              </a:rPr>
              <a:t>إذا كان الطوفان محليًا ، </a:t>
            </a:r>
            <a:r>
              <a:rPr lang="ar-JO" sz="3200" b="1" dirty="0">
                <a:solidFill>
                  <a:srgbClr val="FFFF00"/>
                </a:solidFill>
                <a:latin typeface="Arial" panose="020B0604020202020204" pitchFamily="34" charset="0"/>
              </a:rPr>
              <a:t>فلن يتأثر الأشخاص الذين لم يعيشوا في المنطقة المجاورة به</a:t>
            </a:r>
            <a:r>
              <a:rPr lang="ar-JO" sz="3200" b="1" dirty="0">
                <a:latin typeface="Arial" panose="020B0604020202020204" pitchFamily="34" charset="0"/>
              </a:rPr>
              <a:t>. كانوا سينجو من دينونة الله على الخطيئة. إذا كان هذا قد حدث ، فماذا قصد المسيح عندما شبه دينونة جميع البشر القادمة بحكم "كل" الرجال في أيام نوح (متى 24: 37-39)؟ الحكم الجزئي في أيام نوح يعني دينونة جزئية قادمة.</a:t>
            </a:r>
            <a:endParaRPr lang="en-US" sz="3200" b="1" dirty="0">
              <a:solidFill>
                <a:srgbClr val="B2B2B2"/>
              </a:solidFill>
              <a:effectLst>
                <a:outerShdw blurRad="38100" dist="38100" dir="2700000" algn="tl">
                  <a:srgbClr val="FFFFFF"/>
                </a:outerShdw>
              </a:effectLst>
              <a:latin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1600" b="1" dirty="0">
                <a:latin typeface="Arial" panose="020B0604020202020204" pitchFamily="34" charset="0"/>
              </a:rPr>
              <a:t>كين هام وتيري مورتنسون</a:t>
            </a:r>
            <a:r>
              <a:rPr lang="en-US" sz="1600" b="1" dirty="0">
                <a:latin typeface="Arial" panose="020B0604020202020204" pitchFamily="34" charset="0"/>
              </a:rPr>
              <a:t>, </a:t>
            </a:r>
            <a:r>
              <a:rPr lang="en-US" altLang="ja-JP" sz="1600" b="1" dirty="0">
                <a:latin typeface="Arial" panose="020B0604020202020204" pitchFamily="34" charset="0"/>
              </a:rPr>
              <a:t>”</a:t>
            </a:r>
            <a:r>
              <a:rPr lang="ar-JO" altLang="ja-JP" sz="1600" b="1" dirty="0">
                <a:latin typeface="Arial" panose="020B0604020202020204" pitchFamily="34" charset="0"/>
              </a:rPr>
              <a:t> ما الخطأ في الخلق المتنامي</a:t>
            </a:r>
            <a:r>
              <a:rPr lang="en-US" altLang="ja-JP" sz="1600" b="1" dirty="0">
                <a:latin typeface="Arial" panose="020B0604020202020204" pitchFamily="34" charset="0"/>
              </a:rPr>
              <a:t>" </a:t>
            </a:r>
            <a:br>
              <a:rPr lang="en-US" altLang="ja-JP" sz="1600" b="1" dirty="0">
                <a:solidFill>
                  <a:srgbClr val="FFFFFF"/>
                </a:solidFill>
                <a:latin typeface="Arial" panose="020B0604020202020204" pitchFamily="34" charset="0"/>
              </a:rPr>
            </a:br>
            <a:r>
              <a:rPr lang="en-US" altLang="ja-JP" sz="1600" b="1" dirty="0">
                <a:solidFill>
                  <a:srgbClr val="FFFFFF"/>
                </a:solidFill>
                <a:latin typeface="Arial" panose="020B0604020202020204" pitchFamily="34" charset="0"/>
              </a:rPr>
              <a:t>in The New Answers Book 2 [http://www.answersingenesis.org/articles/nab2/whats-wrong-with-progressive-creation]</a:t>
            </a:r>
            <a:endParaRPr lang="en-US" sz="1600" b="1" dirty="0">
              <a:solidFill>
                <a:srgbClr val="B2B2B2"/>
              </a:solidFill>
              <a:effectLst>
                <a:outerShdw blurRad="38100" dist="38100" dir="2700000" algn="tl">
                  <a:srgbClr val="FFFFFF"/>
                </a:outerShdw>
              </a:effectLst>
              <a:latin typeface="Arial" panose="020B0604020202020204" pitchFamily="34" charset="0"/>
            </a:endParaRPr>
          </a:p>
        </p:txBody>
      </p:sp>
      <p:sp>
        <p:nvSpPr>
          <p:cNvPr id="238596" name="Text Box 5"/>
          <p:cNvSpPr txBox="1">
            <a:spLocks noChangeArrowheads="1"/>
          </p:cNvSpPr>
          <p:nvPr/>
        </p:nvSpPr>
        <p:spPr bwMode="auto">
          <a:xfrm>
            <a:off x="8215339" y="0"/>
            <a:ext cx="11866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64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dirty="0"/>
              <a:t>CW-Local Flood 1 01129</a:t>
            </a:r>
          </a:p>
        </p:txBody>
      </p:sp>
      <p:sp>
        <p:nvSpPr>
          <p:cNvPr id="240647" name="Text Box 5"/>
          <p:cNvSpPr txBox="1">
            <a:spLocks noChangeArrowheads="1"/>
          </p:cNvSpPr>
          <p:nvPr/>
        </p:nvSpPr>
        <p:spPr bwMode="auto">
          <a:xfrm>
            <a:off x="8175010" y="87313"/>
            <a:ext cx="12404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 جي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A265A574-1D9E-154E-B5B4-020CEE3886E6}"/>
              </a:ext>
            </a:extLst>
          </p:cNvPr>
          <p:cNvGrpSpPr/>
          <p:nvPr/>
        </p:nvGrpSpPr>
        <p:grpSpPr>
          <a:xfrm>
            <a:off x="0" y="838200"/>
            <a:ext cx="9144000" cy="5197475"/>
            <a:chOff x="0" y="838200"/>
            <a:chExt cx="9144000" cy="5197475"/>
          </a:xfrm>
        </p:grpSpPr>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9F26E4-28A8-F047-BF4C-6AD30BD016D8}"/>
                </a:ext>
              </a:extLst>
            </p:cNvPr>
            <p:cNvSpPr/>
            <p:nvPr/>
          </p:nvSpPr>
          <p:spPr bwMode="auto">
            <a:xfrm>
              <a:off x="6217921" y="1463040"/>
              <a:ext cx="2711830" cy="1292352"/>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0" name="Rectangle 9">
              <a:extLst>
                <a:ext uri="{FF2B5EF4-FFF2-40B4-BE49-F238E27FC236}">
                  <a16:creationId xmlns:a16="http://schemas.microsoft.com/office/drawing/2014/main" id="{FB2C96A1-8E22-8140-94C2-0D3A82986BCB}"/>
                </a:ext>
              </a:extLst>
            </p:cNvPr>
            <p:cNvSpPr/>
            <p:nvPr/>
          </p:nvSpPr>
          <p:spPr bwMode="auto">
            <a:xfrm>
              <a:off x="7559040" y="2462846"/>
              <a:ext cx="1370711" cy="1375443"/>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1" name="Rectangle 10">
              <a:extLst>
                <a:ext uri="{FF2B5EF4-FFF2-40B4-BE49-F238E27FC236}">
                  <a16:creationId xmlns:a16="http://schemas.microsoft.com/office/drawing/2014/main" id="{5AA764C3-C2AF-8E42-85A3-8BC419078277}"/>
                </a:ext>
              </a:extLst>
            </p:cNvPr>
            <p:cNvSpPr/>
            <p:nvPr/>
          </p:nvSpPr>
          <p:spPr bwMode="auto">
            <a:xfrm>
              <a:off x="3886643" y="5482558"/>
              <a:ext cx="2331278" cy="272416"/>
            </a:xfrm>
            <a:prstGeom prst="rect">
              <a:avLst/>
            </a:prstGeom>
            <a:solidFill>
              <a:srgbClr val="A8B4D5"/>
            </a:solidFill>
            <a:ln w="9525" cap="flat" cmpd="sng" algn="ctr">
              <a:solidFill>
                <a:srgbClr val="A1AD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grpSp>
      <p:sp>
        <p:nvSpPr>
          <p:cNvPr id="12" name="Text Box 7">
            <a:extLst>
              <a:ext uri="{FF2B5EF4-FFF2-40B4-BE49-F238E27FC236}">
                <a16:creationId xmlns:a16="http://schemas.microsoft.com/office/drawing/2014/main" id="{89C447CE-F32B-954F-B29A-D57CD8FE4EBF}"/>
              </a:ext>
            </a:extLst>
          </p:cNvPr>
          <p:cNvSpPr txBox="1">
            <a:spLocks noChangeArrowheads="1"/>
          </p:cNvSpPr>
          <p:nvPr/>
        </p:nvSpPr>
        <p:spPr bwMode="auto">
          <a:xfrm>
            <a:off x="3720115" y="5343556"/>
            <a:ext cx="2644585" cy="51733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تكوين 9: 8-17</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1" name="AutoShape 5"/>
          <p:cNvSpPr>
            <a:spLocks noChangeArrowheads="1"/>
          </p:cNvSpPr>
          <p:nvPr/>
        </p:nvSpPr>
        <p:spPr bwMode="auto">
          <a:xfrm>
            <a:off x="2779299" y="3669284"/>
            <a:ext cx="3585401"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أستاذ التعليم المسيحي في جامعتي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قال أن طوفان نوح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لم يشمل الأرض بأكملها</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2" name="Text Box 6"/>
          <p:cNvSpPr txBox="1">
            <a:spLocks noChangeArrowheads="1"/>
          </p:cNvSpPr>
          <p:nvPr/>
        </p:nvSpPr>
        <p:spPr bwMode="auto">
          <a:xfrm>
            <a:off x="6217920" y="1575053"/>
            <a:ext cx="2276951" cy="129698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هل قال لك أنه كان طوفاناً محلياً؟</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3" name="Text Box 7"/>
          <p:cNvSpPr txBox="1">
            <a:spLocks noChangeArrowheads="1"/>
          </p:cNvSpPr>
          <p:nvPr/>
        </p:nvSpPr>
        <p:spPr bwMode="auto">
          <a:xfrm>
            <a:off x="7305643" y="2894710"/>
            <a:ext cx="1624108" cy="1008063"/>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هذا ما قاله</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95620" name="AutoShape 4"/>
          <p:cNvSpPr>
            <a:spLocks noChangeArrowheads="1"/>
          </p:cNvSpPr>
          <p:nvPr/>
        </p:nvSpPr>
        <p:spPr bwMode="auto">
          <a:xfrm>
            <a:off x="-719202" y="1243584"/>
            <a:ext cx="5113338" cy="2594705"/>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أنظر إلى قوس قزح الجميل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أنه وعد من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أنه لن يغرق الأرض بأكملها ثانية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كما فعل في أيام نوح</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79153280"/>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dirty="0"/>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AutoShape 4"/>
          <p:cNvSpPr>
            <a:spLocks noChangeArrowheads="1"/>
          </p:cNvSpPr>
          <p:nvPr/>
        </p:nvSpPr>
        <p:spPr bwMode="auto">
          <a:xfrm>
            <a:off x="116840" y="12795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إذاً فهو يعتقد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أن الله وعد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بأن لا يرسل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طوفاناً محلياً مرة ثانية؟</a:t>
            </a:r>
            <a:endPar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551525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181600" y="1409552"/>
            <a:ext cx="39624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altLang="zh-CN" dirty="0">
                <a:solidFill>
                  <a:schemeClr val="tx1"/>
                </a:solidFill>
                <a:effectLst/>
                <a:ea typeface="ＭＳ Ｐゴシック" charset="0"/>
                <a:cs typeface="ＭＳ Ｐゴシック" charset="0"/>
              </a:rPr>
              <a:t>طوفان محلي؟</a:t>
            </a:r>
            <a:endParaRPr lang="en-US" altLang="zh-CN" dirty="0">
              <a:solidFill>
                <a:schemeClr val="tx1"/>
              </a:solidFill>
              <a:effectLst/>
              <a:ea typeface="ＭＳ Ｐゴシック" charset="0"/>
              <a:cs typeface="ＭＳ Ｐゴシック" charset="0"/>
            </a:endParaRPr>
          </a:p>
        </p:txBody>
      </p:sp>
      <p:sp>
        <p:nvSpPr>
          <p:cNvPr id="3" name="Title 1"/>
          <p:cNvSpPr txBox="1">
            <a:spLocks/>
          </p:cNvSpPr>
          <p:nvPr/>
        </p:nvSpPr>
        <p:spPr bwMode="auto">
          <a:xfrm>
            <a:off x="-2" y="114420"/>
            <a:ext cx="8088595" cy="957126"/>
          </a:xfrm>
          <a:prstGeom prst="rect">
            <a:avLst/>
          </a:prstGeom>
          <a:noFill/>
          <a:ln w="9525">
            <a:noFill/>
            <a:miter lim="800000"/>
            <a:headEnd/>
            <a:tailEnd/>
          </a:ln>
        </p:spPr>
        <p:txBody>
          <a:bodyPr anchor="ctr" anchorCtr="1"/>
          <a:lstStyle/>
          <a:p>
            <a:pPr marL="355600" indent="-355600" algn="r">
              <a:defRPr/>
            </a:pPr>
            <a:endParaRPr lang="en-US" sz="2800" b="1" dirty="0">
              <a:solidFill>
                <a:srgbClr val="FFFFFF"/>
              </a:solidFill>
              <a:latin typeface="Arial" panose="020B0604020202020204" pitchFamily="34" charset="0"/>
            </a:endParaRPr>
          </a:p>
          <a:p>
            <a:pPr marL="355600" indent="-355600" algn="r">
              <a:buFont typeface="Arial" charset="0"/>
              <a:buChar char="•"/>
              <a:defRPr/>
            </a:pPr>
            <a:r>
              <a:rPr lang="ar-JO" sz="2800" b="1" dirty="0">
                <a:solidFill>
                  <a:srgbClr val="FFFFFF"/>
                </a:solidFill>
                <a:latin typeface="Arial" panose="020B0604020202020204" pitchFamily="34" charset="0"/>
              </a:rPr>
              <a:t>إذا كان طوفان نوح محلياً </a:t>
            </a:r>
            <a:r>
              <a:rPr lang="ar-JO" sz="2800" b="1" dirty="0">
                <a:solidFill>
                  <a:srgbClr val="FFFF00"/>
                </a:solidFill>
                <a:latin typeface="Arial" panose="020B0604020202020204" pitchFamily="34" charset="0"/>
              </a:rPr>
              <a:t>فإن الله قد كسر وعده عدة مرات </a:t>
            </a:r>
            <a:r>
              <a:rPr lang="ar-JO" sz="2800" b="1" dirty="0">
                <a:solidFill>
                  <a:srgbClr val="FFFFFF"/>
                </a:solidFill>
                <a:latin typeface="Arial" panose="020B0604020202020204" pitchFamily="34" charset="0"/>
              </a:rPr>
              <a:t>بأن لا يرسل الطوفان ثانية</a:t>
            </a:r>
            <a:endParaRPr lang="en-US" sz="2800" b="1" dirty="0">
              <a:solidFill>
                <a:srgbClr val="FFFFFF"/>
              </a:solidFill>
              <a:latin typeface="Arial" panose="020B0604020202020204" pitchFamily="34" charset="0"/>
            </a:endParaRPr>
          </a:p>
        </p:txBody>
      </p:sp>
      <p:sp>
        <p:nvSpPr>
          <p:cNvPr id="244742" name="Text Box 5"/>
          <p:cNvSpPr txBox="1">
            <a:spLocks noChangeArrowheads="1"/>
          </p:cNvSpPr>
          <p:nvPr/>
        </p:nvSpPr>
        <p:spPr bwMode="auto">
          <a:xfrm>
            <a:off x="8215339" y="87313"/>
            <a:ext cx="1078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p:nvPr>
        </p:nvSpPr>
        <p:spPr>
          <a:xfrm>
            <a:off x="7111652" y="-51594"/>
            <a:ext cx="1996852" cy="1093788"/>
          </a:xfrm>
        </p:spPr>
        <p:txBody>
          <a:bodyPr/>
          <a:lstStyle/>
          <a:p>
            <a:pPr algn="r" eaLnBrk="1" hangingPunct="1">
              <a:defRPr/>
            </a:pPr>
            <a:r>
              <a:rPr lang="ar-JO" dirty="0">
                <a:solidFill>
                  <a:schemeClr val="bg1"/>
                </a:solidFill>
                <a:ea typeface="ＭＳ Ｐゴシック" charset="0"/>
                <a:cs typeface="Arial" panose="020B0604020202020204" pitchFamily="34" charset="0"/>
              </a:rPr>
              <a:t>تكوين</a:t>
            </a:r>
            <a:endParaRPr lang="en-US" dirty="0">
              <a:ea typeface="ＭＳ Ｐゴシック" charset="0"/>
              <a:cs typeface="Arial" panose="020B0604020202020204" pitchFamily="34" charset="0"/>
            </a:endParaRPr>
          </a:p>
        </p:txBody>
      </p:sp>
      <p:sp>
        <p:nvSpPr>
          <p:cNvPr id="52228" name="Rectangle 4"/>
          <p:cNvSpPr>
            <a:spLocks noGrp="1" noChangeArrowheads="1"/>
          </p:cNvSpPr>
          <p:nvPr>
            <p:ph type="body" sz="half" idx="1"/>
          </p:nvPr>
        </p:nvSpPr>
        <p:spPr>
          <a:xfrm>
            <a:off x="76201" y="1143000"/>
            <a:ext cx="3199656" cy="5454352"/>
          </a:xfrm>
        </p:spPr>
        <p:txBody>
          <a:bodyPr/>
          <a:lstStyle/>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آنو الإله الأكبر</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الإنسان مزعج جداً</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بنى أتراحاسيس القارب</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استخدم القار ( الزفت )</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تم القبض على الحيوانات</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المطر 7 أيام</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أسف على الطوفان</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marL="0" indent="0" algn="l" eaLnBrk="1" hangingPunct="1">
              <a:buNone/>
              <a:defRPr/>
            </a:pPr>
            <a:r>
              <a:rPr lang="en-US"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r>
              <a:rPr lang="ar-JO"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آرنولد / باير, 21 - 31</a:t>
            </a:r>
            <a:r>
              <a:rPr lang="en-US"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endParaRPr lang="en-US" dirty="0">
              <a:solidFill>
                <a:schemeClr val="bg1"/>
              </a:solidFill>
              <a:effectLst>
                <a:glow rad="228600">
                  <a:schemeClr val="bg1">
                    <a:alpha val="40000"/>
                  </a:schemeClr>
                </a:glow>
                <a:outerShdw blurRad="38100" dist="38100" dir="2700000" algn="tl">
                  <a:srgbClr val="FFFFFF"/>
                </a:outerShdw>
              </a:effectLst>
              <a:ea typeface="ＭＳ Ｐゴシック" charset="0"/>
              <a:cs typeface="Arial" panose="020B0604020202020204" pitchFamily="34"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يهوه الإله الوحيد</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الإنسان خاطئ جداً</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نوح بنى القارب</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استخدام القار ( الزفت )</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أحضر الله الحيوانات</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المطر 40 يوم</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وعد قوس قزح</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eaLnBrk="1" hangingPunct="1">
              <a:buClr>
                <a:schemeClr val="bg2"/>
              </a:buClr>
              <a:defRPr/>
            </a:pP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Font typeface="Wingdings" charset="0"/>
              <a:buNone/>
              <a:defRPr/>
            </a:pPr>
            <a:r>
              <a:rPr lang="en-US" sz="2400" dirty="0">
                <a:solidFill>
                  <a:schemeClr val="bg1"/>
                </a:solidFill>
                <a:effectLst>
                  <a:outerShdw blurRad="38100" dist="38100" dir="2700000" algn="tl">
                    <a:srgbClr val="FFFFFF"/>
                  </a:outerShdw>
                </a:effectLst>
                <a:ea typeface="ＭＳ Ｐゴシック" charset="0"/>
                <a:cs typeface="Arial" panose="020B0604020202020204" pitchFamily="34" charset="0"/>
              </a:rPr>
              <a:t>(</a:t>
            </a:r>
            <a:r>
              <a:rPr lang="ar-JO" sz="2400" dirty="0">
                <a:solidFill>
                  <a:schemeClr val="bg1"/>
                </a:solidFill>
                <a:effectLst>
                  <a:outerShdw blurRad="38100" dist="38100" dir="2700000" algn="tl">
                    <a:srgbClr val="FFFFFF"/>
                  </a:outerShdw>
                </a:effectLst>
                <a:ea typeface="ＭＳ Ｐゴシック" charset="0"/>
                <a:cs typeface="Arial" panose="020B0604020202020204" pitchFamily="34" charset="0"/>
              </a:rPr>
              <a:t>تكوين 6 - 9</a:t>
            </a:r>
            <a:r>
              <a:rPr lang="en-US" sz="2400" dirty="0">
                <a:solidFill>
                  <a:schemeClr val="bg1"/>
                </a:solidFill>
                <a:effectLst>
                  <a:outerShdw blurRad="38100" dist="38100" dir="2700000" algn="tl">
                    <a:srgbClr val="FFFFFF"/>
                  </a:outerShdw>
                </a:effectLst>
                <a:ea typeface="ＭＳ Ｐゴシック" charset="0"/>
                <a:cs typeface="Arial" panose="020B0604020202020204" pitchFamily="34" charset="0"/>
              </a:rPr>
              <a:t>)</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52230" name="Rectangle 6"/>
          <p:cNvSpPr>
            <a:spLocks noChangeArrowheads="1"/>
          </p:cNvSpPr>
          <p:nvPr/>
        </p:nvSpPr>
        <p:spPr bwMode="auto">
          <a:xfrm>
            <a:off x="228600" y="-51594"/>
            <a:ext cx="4114800" cy="1093788"/>
          </a:xfrm>
          <a:prstGeom prst="rect">
            <a:avLst/>
          </a:prstGeom>
          <a:noFill/>
          <a:ln w="9525">
            <a:noFill/>
            <a:miter lim="800000"/>
            <a:headEnd/>
            <a:tailEnd/>
          </a:ln>
          <a:effectLst/>
        </p:spPr>
        <p:txBody>
          <a:bodyPr anchor="ctr" anchorCtr="1"/>
          <a:lstStyle/>
          <a:p>
            <a:pPr algn="ctr" eaLnBrk="1" hangingPunct="1">
              <a:defRPr/>
            </a:pPr>
            <a:r>
              <a:rPr lang="ar-JO" sz="4400" b="1" dirty="0">
                <a:effectLst>
                  <a:glow rad="228600">
                    <a:schemeClr val="bg1">
                      <a:alpha val="40000"/>
                    </a:schemeClr>
                  </a:glow>
                  <a:outerShdw blurRad="38100" dist="38100" dir="2700000" algn="tl">
                    <a:srgbClr val="010199"/>
                  </a:outerShdw>
                </a:effectLst>
                <a:latin typeface="Arial" panose="020B0604020202020204" pitchFamily="34" charset="0"/>
                <a:cs typeface="Arial" panose="020B0604020202020204" pitchFamily="34" charset="0"/>
              </a:rPr>
              <a:t>ملحمة أتراحاسيس</a:t>
            </a:r>
            <a:endParaRPr lang="en-US" sz="4400" b="1" dirty="0">
              <a:effectLst>
                <a:glow rad="228600">
                  <a:schemeClr val="bg1">
                    <a:alpha val="40000"/>
                  </a:schemeClr>
                </a:glow>
                <a:outerShdw blurRad="38100" dist="38100" dir="2700000" algn="tl">
                  <a:srgbClr val="010199"/>
                </a:outerShdw>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6" name="Text Box 6"/>
          <p:cNvSpPr txBox="1">
            <a:spLocks noChangeArrowheads="1"/>
          </p:cNvSpPr>
          <p:nvPr/>
        </p:nvSpPr>
        <p:spPr bwMode="auto">
          <a:xfrm>
            <a:off x="5410200" y="1066800"/>
            <a:ext cx="25908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400" b="1" dirty="0">
                <a:solidFill>
                  <a:srgbClr val="FF3300"/>
                </a:solidFill>
                <a:latin typeface="Arial" panose="020B0604020202020204" pitchFamily="34" charset="0"/>
                <a:cs typeface="Arial" panose="020B0604020202020204" pitchFamily="34" charset="0"/>
              </a:rPr>
              <a:t>أراراط</a:t>
            </a:r>
            <a:endParaRPr lang="en-US" sz="4400" b="1" dirty="0">
              <a:solidFill>
                <a:srgbClr val="FF3300"/>
              </a:solidFill>
              <a:latin typeface="Arial" panose="020B0604020202020204" pitchFamily="34" charset="0"/>
              <a:cs typeface="Arial" panose="020B0604020202020204" pitchFamily="34" charset="0"/>
            </a:endParaRPr>
          </a:p>
        </p:txBody>
      </p:sp>
      <p:sp>
        <p:nvSpPr>
          <p:cNvPr id="174085" name="Text Box 5"/>
          <p:cNvSpPr txBox="1">
            <a:spLocks noChangeArrowheads="1"/>
          </p:cNvSpPr>
          <p:nvPr/>
        </p:nvSpPr>
        <p:spPr bwMode="auto">
          <a:xfrm>
            <a:off x="4572000" y="2667000"/>
            <a:ext cx="22098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010199"/>
                </a:solidFill>
                <a:latin typeface="Arial" panose="020B0604020202020204" pitchFamily="34" charset="0"/>
                <a:cs typeface="Arial" panose="020B0604020202020204" pitchFamily="34" charset="0"/>
              </a:rPr>
              <a:t>دجلة</a:t>
            </a:r>
            <a:endParaRPr lang="en-US" sz="4000" b="1" dirty="0">
              <a:solidFill>
                <a:srgbClr val="010199"/>
              </a:solidFill>
              <a:latin typeface="Arial" panose="020B0604020202020204" pitchFamily="34" charset="0"/>
              <a:cs typeface="Arial" panose="020B0604020202020204" pitchFamily="34" charset="0"/>
            </a:endParaRPr>
          </a:p>
        </p:txBody>
      </p:sp>
      <p:sp>
        <p:nvSpPr>
          <p:cNvPr id="174084" name="Text Box 4"/>
          <p:cNvSpPr txBox="1">
            <a:spLocks noChangeArrowheads="1"/>
          </p:cNvSpPr>
          <p:nvPr/>
        </p:nvSpPr>
        <p:spPr bwMode="auto">
          <a:xfrm>
            <a:off x="2895600" y="3505200"/>
            <a:ext cx="2667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010199"/>
                </a:solidFill>
                <a:latin typeface="Arial" panose="020B0604020202020204" pitchFamily="34" charset="0"/>
                <a:cs typeface="Arial" panose="020B0604020202020204" pitchFamily="34" charset="0"/>
              </a:rPr>
              <a:t>الفرات</a:t>
            </a:r>
            <a:endParaRPr lang="en-US" sz="4000" b="1" dirty="0">
              <a:solidFill>
                <a:srgbClr val="010199"/>
              </a:solidFill>
              <a:latin typeface="Arial" panose="020B0604020202020204" pitchFamily="34" charset="0"/>
              <a:cs typeface="Arial" panose="020B0604020202020204" pitchFamily="34" charset="0"/>
            </a:endParaRPr>
          </a:p>
        </p:txBody>
      </p:sp>
      <p:sp>
        <p:nvSpPr>
          <p:cNvPr id="89093" name="Text Box 3"/>
          <p:cNvSpPr txBox="1">
            <a:spLocks noChangeArrowheads="1"/>
          </p:cNvSpPr>
          <p:nvPr/>
        </p:nvSpPr>
        <p:spPr bwMode="auto">
          <a:xfrm>
            <a:off x="4495800" y="5029200"/>
            <a:ext cx="4267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ar-JO" sz="3600" b="1" dirty="0">
                <a:solidFill>
                  <a:srgbClr val="FF0000"/>
                </a:solidFill>
                <a:latin typeface="Arial" panose="020B0604020202020204" pitchFamily="34" charset="0"/>
                <a:cs typeface="Arial" panose="020B0604020202020204" pitchFamily="34" charset="0"/>
              </a:rPr>
              <a:t>تكوين 6 - 8</a:t>
            </a:r>
            <a:endParaRPr lang="en-US" sz="3600" b="1" dirty="0">
              <a:solidFill>
                <a:srgbClr val="FF0000"/>
              </a:solidFill>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idx="4294967295"/>
          </p:nvPr>
        </p:nvSpPr>
        <p:spPr>
          <a:xfrm>
            <a:off x="0" y="5516563"/>
            <a:ext cx="2438400" cy="1143000"/>
          </a:xfrm>
          <a:effectLst>
            <a:outerShdw blurRad="63500" dist="38099" dir="2700000" algn="ctr" rotWithShape="0">
              <a:schemeClr val="bg1">
                <a:alpha val="74998"/>
              </a:schemeClr>
            </a:outerShdw>
          </a:effectLst>
        </p:spPr>
        <p:txBody>
          <a:bodyPr/>
          <a:lstStyle/>
          <a:p>
            <a:pPr eaLnBrk="1" hangingPunct="1">
              <a:defRPr/>
            </a:pPr>
            <a:br>
              <a:rPr lang="en-US"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باري بيتزل</a:t>
            </a:r>
            <a:b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أطلس مودي</a:t>
            </a:r>
            <a:b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br>
            <a:r>
              <a:rPr lang="ar-JO" sz="2800" dirty="0">
                <a:solidFill>
                  <a:schemeClr val="tx1"/>
                </a:solidFill>
                <a:effectLst>
                  <a:outerShdw blurRad="38100" dist="38100" dir="2700000" algn="tl">
                    <a:srgbClr val="010199"/>
                  </a:outerShdw>
                </a:effectLst>
                <a:ea typeface="ＭＳ Ｐゴシック" charset="0"/>
                <a:cs typeface="Arial" panose="020B0604020202020204" pitchFamily="34" charset="0"/>
              </a:rPr>
              <a:t>75</a:t>
            </a:r>
            <a:endParaRPr lang="en-US" sz="28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583768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D6E049"/>
                </a:solidFill>
                <a:latin typeface="Arial" panose="020B0604020202020204" pitchFamily="34" charset="0"/>
                <a:cs typeface="Arial" panose="020B0604020202020204" pitchFamily="34" charset="0"/>
              </a:rPr>
              <a:t>تحول عالم آدم إلى عالم اليوم</a:t>
            </a:r>
            <a:endParaRPr lang="en-US" altLang="zh-CN" b="1" dirty="0">
              <a:solidFill>
                <a:srgbClr val="D6E049"/>
              </a:solidFill>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ea typeface="ＭＳ Ｐゴシック" charset="0"/>
              </a:rPr>
              <a:t>رودينيا – العالم الذي هلك</a:t>
            </a:r>
            <a:endParaRPr lang="en-US" altLang="zh-CN" sz="3600" dirty="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Times" charset="0"/>
                <a:ea typeface="ＭＳ Ｐゴシック" charset="0"/>
                <a:cs typeface="Times" charset="0"/>
              </a:rPr>
              <a:t>العالم الذي هلك</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1600" b="1" dirty="0">
                <a:solidFill>
                  <a:srgbClr val="D6E049"/>
                </a:solidFill>
                <a:latin typeface="Arial" panose="020B0604020202020204" pitchFamily="34" charset="0"/>
                <a:cs typeface="Arial" panose="020B0604020202020204" pitchFamily="34" charset="0"/>
              </a:rPr>
              <a:t>تحول عالم آدم إلى عالم اليوم</a:t>
            </a:r>
            <a:endParaRPr lang="en-US" altLang="zh-CN" sz="1600" b="1" dirty="0">
              <a:solidFill>
                <a:srgbClr val="D6E0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8</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6021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7996262" cy="960438"/>
          </a:xfrm>
        </p:spPr>
        <p:txBody>
          <a:bodyPr/>
          <a:lstStyle/>
          <a:p>
            <a:pPr algn="r" eaLnBrk="1" hangingPunct="1">
              <a:defRPr/>
            </a:pPr>
            <a:r>
              <a:rPr lang="ar-JO" u="sng" dirty="0">
                <a:solidFill>
                  <a:schemeClr val="tx1"/>
                </a:solidFill>
                <a:effectLst/>
                <a:ea typeface="+mj-ea"/>
                <a:cs typeface="+mj-cs"/>
              </a:rPr>
              <a:t>أهمية الطوفان</a:t>
            </a:r>
            <a:endParaRPr lang="en-US" u="sng" dirty="0">
              <a:solidFill>
                <a:schemeClr val="tx1"/>
              </a:solidFill>
              <a:effectLst/>
              <a:ea typeface="+mj-ea"/>
              <a:cs typeface="+mj-cs"/>
            </a:endParaRPr>
          </a:p>
        </p:txBody>
      </p:sp>
      <p:pic>
        <p:nvPicPr>
          <p:cNvPr id="43013" name="Picture 5" descr="j033551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714752"/>
            <a:ext cx="6553200" cy="3093154"/>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wrap="square">
            <a:spAutoFit/>
          </a:bodyPr>
          <a:lstStyle/>
          <a:p>
            <a:pPr algn="r" eaLnBrk="1" hangingPunct="1">
              <a:defRPr/>
            </a:pPr>
            <a:endParaRPr lang="ar-JO" sz="4500" b="1" baseline="30000" dirty="0">
              <a:solidFill>
                <a:srgbClr val="FFFFFF"/>
              </a:solidFill>
              <a:latin typeface="Arial" panose="020B0604020202020204" pitchFamily="34" charset="0"/>
              <a:cs typeface="Arial" panose="020B0604020202020204" pitchFamily="34" charset="0"/>
            </a:endParaRPr>
          </a:p>
          <a:p>
            <a:pPr algn="r" eaLnBrk="1" hangingPunct="1">
              <a:defRPr/>
            </a:pPr>
            <a:r>
              <a:rPr lang="ar-JO" sz="4500" b="1" baseline="30000" dirty="0">
                <a:solidFill>
                  <a:srgbClr val="FFFFFF"/>
                </a:solidFill>
                <a:latin typeface="Arial" panose="020B0604020202020204" pitchFamily="34" charset="0"/>
                <a:cs typeface="Arial" panose="020B0604020202020204" pitchFamily="34" charset="0"/>
              </a:rPr>
              <a:t>إذ عصت قديماً حين كانت أناة الله تنتظر مرة في أيام نوح إذ كان الفلك يبنى الذي فيه خلص قليلون أي ثماني أنفس بالماء الذي مثاله يخلصنا نحن الآن أي المعمودية</a:t>
            </a:r>
          </a:p>
          <a:p>
            <a:pPr algn="r" eaLnBrk="1" hangingPunct="1">
              <a:defRPr/>
            </a:pPr>
            <a:r>
              <a:rPr lang="ar-JO" sz="4500" b="1" baseline="30000" dirty="0">
                <a:solidFill>
                  <a:srgbClr val="FFFFFF"/>
                </a:solidFill>
                <a:latin typeface="Arial" panose="020B0604020202020204" pitchFamily="34" charset="0"/>
                <a:cs typeface="Arial" panose="020B0604020202020204" pitchFamily="34" charset="0"/>
              </a:rPr>
              <a:t>(1 بط 3 : 20 – 21)</a:t>
            </a:r>
            <a:endParaRPr lang="en-US" sz="4500" b="1" dirty="0">
              <a:solidFill>
                <a:srgbClr val="FFFFFF"/>
              </a:solidFill>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algn="r" eaLnBrk="1" hangingPunct="1">
              <a:buClr>
                <a:srgbClr val="FFFFCC"/>
              </a:buClr>
              <a:buNone/>
              <a:defRPr/>
            </a:pPr>
            <a:r>
              <a:rPr lang="ar-JO" altLang="ja-JP" sz="3600" b="1" dirty="0">
                <a:solidFill>
                  <a:srgbClr val="FFFFFF"/>
                </a:solidFill>
                <a:latin typeface="Arial" panose="020B0604020202020204" pitchFamily="34" charset="0"/>
                <a:ea typeface="ＭＳ Ｐゴシック" charset="0"/>
                <a:cs typeface="ＭＳ Ｐゴシック" charset="0"/>
              </a:rPr>
              <a:t>* دينونة الله البار</a:t>
            </a:r>
            <a:endParaRPr lang="en-US" altLang="ja-JP" sz="3600" b="1" dirty="0">
              <a:solidFill>
                <a:srgbClr val="FFFFFF"/>
              </a:solidFill>
              <a:latin typeface="Arial" panose="020B0604020202020204" pitchFamily="34" charset="0"/>
              <a:ea typeface="ＭＳ Ｐゴシック" charset="0"/>
              <a:cs typeface="ＭＳ Ｐゴシック" charset="0"/>
            </a:endParaRPr>
          </a:p>
          <a:p>
            <a:pPr algn="r" eaLnBrk="1" hangingPunct="1">
              <a:buClr>
                <a:srgbClr val="FFFFCC"/>
              </a:buClr>
              <a:buNone/>
              <a:defRPr/>
            </a:pPr>
            <a:r>
              <a:rPr lang="ar-JO" altLang="ja-JP" sz="3600" b="1" dirty="0">
                <a:solidFill>
                  <a:srgbClr val="FFFFFF"/>
                </a:solidFill>
                <a:latin typeface="Arial" panose="020B0604020202020204" pitchFamily="34" charset="0"/>
                <a:ea typeface="ＭＳ Ｐゴシック" charset="0"/>
                <a:cs typeface="ＭＳ Ｐゴシック" charset="0"/>
              </a:rPr>
              <a:t>* فداء الله المنعم</a:t>
            </a:r>
            <a:endParaRPr lang="en-US" sz="3600" b="1" dirty="0">
              <a:solidFill>
                <a:srgbClr val="FFFFFF"/>
              </a:solidFill>
              <a:latin typeface="Arial" panose="020B0604020202020204" pitchFamily="34" charset="0"/>
              <a:ea typeface="ＭＳ Ｐゴシック" charset="0"/>
              <a:cs typeface="ＭＳ Ｐゴシック" charset="0"/>
            </a:endParaRPr>
          </a:p>
          <a:p>
            <a:pPr algn="r" eaLnBrk="1" hangingPunct="1">
              <a:buClr>
                <a:srgbClr val="FFFFCC"/>
              </a:buClr>
              <a:buNone/>
              <a:defRPr/>
            </a:pPr>
            <a:r>
              <a:rPr lang="ar-JO" sz="3600" b="1" dirty="0">
                <a:solidFill>
                  <a:srgbClr val="FFFFFF"/>
                </a:solidFill>
                <a:latin typeface="Arial" panose="020B0604020202020204" pitchFamily="34" charset="0"/>
                <a:ea typeface="ＭＳ Ｐゴシック" charset="0"/>
                <a:cs typeface="ＭＳ Ｐゴシック" charset="0"/>
              </a:rPr>
              <a:t>* مياه المعمودية (1 بط 3 : 20 – 21)</a:t>
            </a:r>
            <a:endParaRPr lang="en-US" sz="3600"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190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dirty="0">
                <a:solidFill>
                  <a:schemeClr val="tx1"/>
                </a:solidFill>
                <a:ea typeface="ＭＳ Ｐゴシック" charset="0"/>
                <a:cs typeface="Arial" panose="020B0604020202020204" pitchFamily="34"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latin typeface="Arial" panose="020B0604020202020204" pitchFamily="34" charset="0"/>
                  <a:cs typeface="Arial" panose="020B0604020202020204" pitchFamily="34" charset="0"/>
                </a:rPr>
                <a:t>الصين</a:t>
              </a:r>
              <a:endParaRPr lang="en-US" altLang="zh-CN" b="1" dirty="0">
                <a:solidFill>
                  <a:srgbClr val="000000"/>
                </a:solidFill>
                <a:latin typeface="Arial" panose="020B0604020202020204" pitchFamily="34" charset="0"/>
                <a:cs typeface="Arial" panose="020B0604020202020204" pitchFamily="34"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latin typeface="Arial" panose="020B0604020202020204" pitchFamily="34" charset="0"/>
                  <a:cs typeface="Arial" panose="020B0604020202020204" pitchFamily="34" charset="0"/>
                </a:rPr>
                <a:t>بابل</a:t>
              </a:r>
              <a:endParaRPr lang="en-US" altLang="zh-CN" b="1" dirty="0">
                <a:solidFill>
                  <a:srgbClr val="000000"/>
                </a:solidFill>
                <a:latin typeface="Arial" panose="020B0604020202020204" pitchFamily="34" charset="0"/>
                <a:cs typeface="Arial" panose="020B0604020202020204" pitchFamily="34"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latin typeface="Arial" panose="020B0604020202020204" pitchFamily="34" charset="0"/>
                  <a:cs typeface="Arial" panose="020B0604020202020204" pitchFamily="34" charset="0"/>
                </a:rPr>
                <a:t>المكسيك</a:t>
              </a:r>
              <a:endParaRPr lang="en-US" altLang="zh-CN" b="1" dirty="0">
                <a:solidFill>
                  <a:srgbClr val="000000"/>
                </a:solidFill>
                <a:latin typeface="Arial" panose="020B0604020202020204" pitchFamily="34" charset="0"/>
                <a:cs typeface="Arial" panose="020B0604020202020204" pitchFamily="34"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أسطورة عن الطوفان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latin typeface="Arial" panose="020B0604020202020204" pitchFamily="34" charset="0"/>
                  <a:cs typeface="Arial" panose="020B0604020202020204" pitchFamily="34" charset="0"/>
                </a:rPr>
                <a:t>هاواي</a:t>
              </a:r>
              <a:endParaRPr lang="en-US" altLang="zh-CN" b="1" dirty="0">
                <a:solidFill>
                  <a:srgbClr val="000000"/>
                </a:solidFill>
                <a:latin typeface="Arial" panose="020B0604020202020204" pitchFamily="34" charset="0"/>
                <a:cs typeface="Arial" panose="020B0604020202020204" pitchFamily="34" charset="0"/>
              </a:endParaRPr>
            </a:p>
          </p:txBody>
        </p:sp>
      </p:grpSp>
      <p:sp>
        <p:nvSpPr>
          <p:cNvPr id="250887" name="Text Box 16"/>
          <p:cNvSpPr txBox="1">
            <a:spLocks noChangeArrowheads="1"/>
          </p:cNvSpPr>
          <p:nvPr/>
        </p:nvSpPr>
        <p:spPr bwMode="auto">
          <a:xfrm>
            <a:off x="8358215" y="76200"/>
            <a:ext cx="9487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83سي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50888" name="Text Box 17"/>
          <p:cNvSpPr txBox="1">
            <a:spLocks noChangeArrowheads="1"/>
          </p:cNvSpPr>
          <p:nvPr/>
        </p:nvSpPr>
        <p:spPr bwMode="auto">
          <a:xfrm>
            <a:off x="3348039" y="4278313"/>
            <a:ext cx="2795598"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indent="-182563" algn="r" eaLnBrk="1" hangingPunct="1">
              <a:spcBef>
                <a:spcPct val="50000"/>
              </a:spcBef>
            </a:pPr>
            <a:r>
              <a:rPr lang="ar-JO" altLang="zh-CN" sz="2000" b="1" u="sng" dirty="0">
                <a:solidFill>
                  <a:srgbClr val="FFFFFF"/>
                </a:solidFill>
                <a:latin typeface="Arial" panose="020B0604020202020204" pitchFamily="34" charset="0"/>
                <a:cs typeface="Arial" panose="020B0604020202020204" pitchFamily="34" charset="0"/>
              </a:rPr>
              <a:t>عناصر مشتركة :</a:t>
            </a:r>
            <a:endParaRPr lang="en-US" altLang="zh-CN" sz="2000" b="1" u="sng" dirty="0">
              <a:solidFill>
                <a:srgbClr val="FFFFFF"/>
              </a:solidFill>
              <a:latin typeface="Arial" panose="020B0604020202020204" pitchFamily="34" charset="0"/>
              <a:cs typeface="Arial" panose="020B0604020202020204" pitchFamily="34" charset="0"/>
            </a:endParaRPr>
          </a:p>
          <a:p>
            <a:pPr marL="182563" indent="-182563" algn="r" eaLnBrk="1" hangingPunct="1">
              <a:spcBef>
                <a:spcPct val="50000"/>
              </a:spcBef>
            </a:pPr>
            <a:r>
              <a:rPr lang="ar-JO" altLang="zh-CN" sz="2000" b="1" dirty="0">
                <a:solidFill>
                  <a:srgbClr val="FFFFFF"/>
                </a:solidFill>
                <a:latin typeface="Arial" panose="020B0604020202020204" pitchFamily="34" charset="0"/>
                <a:cs typeface="Arial" panose="020B0604020202020204" pitchFamily="34" charset="0"/>
              </a:rPr>
              <a:t>* طوفان عالمي</a:t>
            </a:r>
            <a:endParaRPr lang="en-US" altLang="zh-CN" sz="2000" b="1" dirty="0">
              <a:solidFill>
                <a:srgbClr val="FFFFFF"/>
              </a:solidFill>
              <a:latin typeface="Arial" panose="020B0604020202020204" pitchFamily="34" charset="0"/>
              <a:cs typeface="Arial" panose="020B0604020202020204" pitchFamily="34" charset="0"/>
            </a:endParaRPr>
          </a:p>
          <a:p>
            <a:pPr marL="182563" indent="-182563" algn="r" eaLnBrk="1" hangingPunct="1">
              <a:spcBef>
                <a:spcPct val="50000"/>
              </a:spcBef>
            </a:pPr>
            <a:r>
              <a:rPr lang="ar-JO" altLang="zh-CN" sz="2000" b="1" dirty="0">
                <a:solidFill>
                  <a:srgbClr val="FFFFFF"/>
                </a:solidFill>
                <a:latin typeface="Arial" panose="020B0604020202020204" pitchFamily="34" charset="0"/>
                <a:cs typeface="Arial" panose="020B0604020202020204" pitchFamily="34" charset="0"/>
              </a:rPr>
              <a:t>* خلاص الفلك</a:t>
            </a:r>
            <a:endParaRPr lang="en-US" altLang="zh-CN" sz="2000" b="1" dirty="0">
              <a:solidFill>
                <a:srgbClr val="FFFFFF"/>
              </a:solidFill>
              <a:latin typeface="Arial" panose="020B0604020202020204" pitchFamily="34" charset="0"/>
              <a:cs typeface="Arial" panose="020B0604020202020204" pitchFamily="34" charset="0"/>
            </a:endParaRPr>
          </a:p>
          <a:p>
            <a:pPr marL="182563" indent="-182563" algn="r" eaLnBrk="1" hangingPunct="1">
              <a:spcBef>
                <a:spcPct val="50000"/>
              </a:spcBef>
            </a:pPr>
            <a:r>
              <a:rPr lang="ar-JO" altLang="zh-CN" sz="2000" b="1" dirty="0">
                <a:solidFill>
                  <a:srgbClr val="FFFFFF"/>
                </a:solidFill>
                <a:latin typeface="Arial" panose="020B0604020202020204" pitchFamily="34" charset="0"/>
                <a:cs typeface="Arial" panose="020B0604020202020204" pitchFamily="34" charset="0"/>
              </a:rPr>
              <a:t>* الركاب هم عائلة</a:t>
            </a:r>
            <a:endParaRPr lang="en-US" altLang="zh-CN" sz="2000" b="1" dirty="0">
              <a:solidFill>
                <a:srgbClr val="FFFFFF"/>
              </a:solidFill>
              <a:latin typeface="Arial" panose="020B0604020202020204" pitchFamily="34" charset="0"/>
              <a:cs typeface="Arial" panose="020B0604020202020204" pitchFamily="34" charset="0"/>
            </a:endParaRPr>
          </a:p>
          <a:p>
            <a:pPr marL="182563" indent="-182563" algn="r" eaLnBrk="1" hangingPunct="1">
              <a:spcBef>
                <a:spcPct val="50000"/>
              </a:spcBef>
              <a:buFontTx/>
              <a:buChar char="•"/>
            </a:pPr>
            <a:endParaRPr lang="zh-CN" alt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b="1" dirty="0">
              <a:solidFill>
                <a:srgbClr val="000000"/>
              </a:solidFill>
              <a:latin typeface="Arial" panose="020B0604020202020204" pitchFamily="34" charset="0"/>
              <a:cs typeface="Arial" panose="020B0604020202020204" pitchFamily="34" charset="0"/>
            </a:endParaRPr>
          </a:p>
        </p:txBody>
      </p:sp>
      <p:pic>
        <p:nvPicPr>
          <p:cNvPr id="252930" name="Picture 3" descr="ONASO005"/>
          <p:cNvPicPr>
            <a:picLocks noChangeAspect="1" noChangeArrowheads="1"/>
          </p:cNvPicPr>
          <p:nvPr/>
        </p:nvPicPr>
        <p:blipFill>
          <a:blip r:embed="rId3" cstate="print">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2 بط 3 ” 3 - 4</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09413" name="Text Box 5"/>
          <p:cNvSpPr txBox="1">
            <a:spLocks noChangeArrowheads="1"/>
          </p:cNvSpPr>
          <p:nvPr/>
        </p:nvSpPr>
        <p:spPr bwMode="auto">
          <a:xfrm>
            <a:off x="533400" y="228600"/>
            <a:ext cx="8359775"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altLang="ja-JP" sz="4400" b="1" dirty="0">
                <a:solidFill>
                  <a:srgbClr val="FFFFFF"/>
                </a:solidFill>
                <a:latin typeface="Arial" panose="020B0604020202020204" pitchFamily="34" charset="0"/>
                <a:cs typeface="Arial" panose="020B0604020202020204" pitchFamily="34" charset="0"/>
              </a:rPr>
              <a:t>عالمين هذا أولاً أنه سيأتي في آخر الأيام قوم مستهزئون سالكين بحسب شهوات أنفسهم وقائلين أين هو موعد مجيئه أنه من حين رقد الآباء كل شيء باق هكذا من بدء الخليقة</a:t>
            </a:r>
            <a:endParaRPr lang="en-US" sz="4400" b="1" dirty="0">
              <a:solidFill>
                <a:srgbClr val="FFFFFF"/>
              </a:solidFill>
              <a:latin typeface="Arial" panose="020B0604020202020204" pitchFamily="34" charset="0"/>
              <a:cs typeface="Arial" panose="020B0604020202020204" pitchFamily="34"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ar-JO" altLang="zh-CN" sz="4000" dirty="0">
                <a:solidFill>
                  <a:schemeClr val="bg1"/>
                </a:solidFill>
                <a:ea typeface="ＭＳ Ｐゴシック" charset="0"/>
              </a:rPr>
              <a:t>يؤمن المستهزئون بالتوحيد</a:t>
            </a:r>
            <a:endParaRPr lang="en-US" altLang="zh-CN" sz="4000" dirty="0">
              <a:solidFill>
                <a:schemeClr val="bg1"/>
              </a:solidFill>
              <a:ea typeface="ＭＳ Ｐゴシック" charset="0"/>
            </a:endParaRP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sz="2400" b="1" dirty="0">
              <a:solidFill>
                <a:srgbClr val="000000"/>
              </a:solidFill>
              <a:latin typeface="Arial" panose="020B0604020202020204" pitchFamily="34" charset="0"/>
            </a:endParaRPr>
          </a:p>
        </p:txBody>
      </p:sp>
      <p:pic>
        <p:nvPicPr>
          <p:cNvPr id="254978" name="Picture 3" descr="ONASO005"/>
          <p:cNvPicPr>
            <a:picLocks noChangeAspect="1" noChangeArrowheads="1"/>
          </p:cNvPicPr>
          <p:nvPr/>
        </p:nvPicPr>
        <p:blipFill>
          <a:blip r:embed="rId3" cstate="print">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2 بط 3 : 5 - 7</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11461" name="Text Box 5"/>
          <p:cNvSpPr txBox="1">
            <a:spLocks noChangeArrowheads="1"/>
          </p:cNvSpPr>
          <p:nvPr/>
        </p:nvSpPr>
        <p:spPr bwMode="auto">
          <a:xfrm>
            <a:off x="323850" y="-26988"/>
            <a:ext cx="853281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altLang="ja-JP" sz="3600" b="1" dirty="0">
                <a:solidFill>
                  <a:srgbClr val="FFFFFF"/>
                </a:solidFill>
                <a:latin typeface="Arial" panose="020B0604020202020204" pitchFamily="34" charset="0"/>
                <a:cs typeface="Arial" panose="020B0604020202020204" pitchFamily="34" charset="0"/>
              </a:rPr>
              <a:t>لأن هذا يخفى عليهم بإرادتهم أن السموات كانت منذ القديم والأرض بكلمة الله قائمة من الماء وبالماء اللواتي بهن العالم الكائن حينئذ قاض عليه الماء فهلك وأما السموات والأرض الكائنة الآن فهي مخزونة بتلك الكلمة عينها محفوظة للنار إلى يوم الدين وهلاك الناس الفجار</a:t>
            </a:r>
            <a:endParaRPr lang="en-US" sz="3600" b="1" dirty="0">
              <a:solidFill>
                <a:srgbClr val="FFFFFF"/>
              </a:solidFill>
              <a:latin typeface="Arial" panose="020B0604020202020204" pitchFamily="34" charset="0"/>
              <a:cs typeface="Arial" panose="020B0604020202020204" pitchFamily="34"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ar-JO" altLang="zh-CN" sz="4000" dirty="0">
                <a:solidFill>
                  <a:schemeClr val="bg1"/>
                </a:solidFill>
                <a:ea typeface="ＭＳ Ｐゴシック" charset="0"/>
              </a:rPr>
              <a:t>يشكك المستهزئون بالطوفان</a:t>
            </a:r>
            <a:endParaRPr lang="en-US" altLang="zh-CN" sz="4000" dirty="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عاش آدم وحواء مع الديناصورات قبل ذلك بقرون فلماذا نعتقد أن الديناصورات ماتت قبل الطوفان؟</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1AD62BAC-13E4-DE49-A25A-52734619743D}"/>
              </a:ext>
            </a:extLst>
          </p:cNvPr>
          <p:cNvGrpSpPr/>
          <p:nvPr/>
        </p:nvGrpSpPr>
        <p:grpSpPr>
          <a:xfrm>
            <a:off x="145469" y="40848"/>
            <a:ext cx="8212228" cy="6159535"/>
            <a:chOff x="145469" y="40848"/>
            <a:chExt cx="8212228" cy="6159535"/>
          </a:xfrm>
        </p:grpSpPr>
        <p:sp>
          <p:nvSpPr>
            <p:cNvPr id="2" name="Rectangle 1">
              <a:extLst>
                <a:ext uri="{FF2B5EF4-FFF2-40B4-BE49-F238E27FC236}">
                  <a16:creationId xmlns:a16="http://schemas.microsoft.com/office/drawing/2014/main" id="{9330DFC9-52F2-D74D-AD08-3F5D965A5EB7}"/>
                </a:ext>
              </a:extLst>
            </p:cNvPr>
            <p:cNvSpPr/>
            <p:nvPr/>
          </p:nvSpPr>
          <p:spPr bwMode="auto">
            <a:xfrm>
              <a:off x="4091167" y="4496844"/>
              <a:ext cx="1883748" cy="726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a:extLst>
                <a:ext uri="{FF2B5EF4-FFF2-40B4-BE49-F238E27FC236}">
                  <a16:creationId xmlns:a16="http://schemas.microsoft.com/office/drawing/2014/main" id="{5902B4FE-3C4E-B045-BB32-748DBEA496BC}"/>
                </a:ext>
              </a:extLst>
            </p:cNvPr>
            <p:cNvSpPr/>
            <p:nvPr/>
          </p:nvSpPr>
          <p:spPr bwMode="auto">
            <a:xfrm>
              <a:off x="5857336" y="1954060"/>
              <a:ext cx="2500361" cy="2542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AAB0B225-F012-AC4E-8E5B-B149EE913FF3}"/>
                </a:ext>
              </a:extLst>
            </p:cNvPr>
            <p:cNvSpPr/>
            <p:nvPr/>
          </p:nvSpPr>
          <p:spPr bwMode="auto">
            <a:xfrm>
              <a:off x="1698696" y="3394553"/>
              <a:ext cx="1883748" cy="12901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40C210EA-67BE-BE4F-AF0E-AD58ABE1901B}"/>
                </a:ext>
              </a:extLst>
            </p:cNvPr>
            <p:cNvSpPr/>
            <p:nvPr/>
          </p:nvSpPr>
          <p:spPr bwMode="auto">
            <a:xfrm>
              <a:off x="145469" y="1321111"/>
              <a:ext cx="640834" cy="39022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8B82379B-D310-4C4C-A499-C0D6E22F3C71}"/>
                </a:ext>
              </a:extLst>
            </p:cNvPr>
            <p:cNvSpPr/>
            <p:nvPr/>
          </p:nvSpPr>
          <p:spPr bwMode="auto">
            <a:xfrm>
              <a:off x="2224789" y="5802821"/>
              <a:ext cx="4727155" cy="3975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43853A64-14BD-034E-92C8-1641EC3C3807}"/>
                </a:ext>
              </a:extLst>
            </p:cNvPr>
            <p:cNvSpPr/>
            <p:nvPr/>
          </p:nvSpPr>
          <p:spPr bwMode="auto">
            <a:xfrm>
              <a:off x="1711221" y="40848"/>
              <a:ext cx="5629031" cy="1013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ar-JO" sz="2400" dirty="0">
                <a:effectLst>
                  <a:glow rad="127000">
                    <a:schemeClr val="tx1"/>
                  </a:glow>
                </a:effectLst>
                <a:ea typeface="ＭＳ Ｐゴシック" charset="0"/>
                <a:cs typeface="ＭＳ Ｐゴシック" charset="0"/>
              </a:rPr>
              <a:t>يمكن أن تدخل الديناصورات الصغيرة إلى الفلك</a:t>
            </a:r>
            <a:endParaRPr lang="en-US" sz="2400" dirty="0">
              <a:effectLst>
                <a:glow rad="127000">
                  <a:schemeClr val="tx1"/>
                </a:glow>
              </a:effectLst>
              <a:ea typeface="ＭＳ Ｐゴシック" charset="0"/>
              <a:cs typeface="ＭＳ Ｐゴシック" charset="0"/>
            </a:endParaRPr>
          </a:p>
        </p:txBody>
      </p:sp>
      <p:sp>
        <p:nvSpPr>
          <p:cNvPr id="13" name="Rectangle 2">
            <a:extLst>
              <a:ext uri="{FF2B5EF4-FFF2-40B4-BE49-F238E27FC236}">
                <a16:creationId xmlns:a16="http://schemas.microsoft.com/office/drawing/2014/main" id="{1EC36764-C04D-3847-A4BB-A25A9669F7EA}"/>
              </a:ext>
            </a:extLst>
          </p:cNvPr>
          <p:cNvSpPr txBox="1">
            <a:spLocks noChangeArrowheads="1"/>
          </p:cNvSpPr>
          <p:nvPr/>
        </p:nvSpPr>
        <p:spPr bwMode="auto">
          <a:xfrm>
            <a:off x="1271392" y="274439"/>
            <a:ext cx="7665929"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rPr>
              <a:t>Apatosaurus </a:t>
            </a:r>
            <a:r>
              <a:rPr kumimoji="0" lang="en-US" sz="3200" b="1" u="none" strike="noStrike" kern="0" cap="none" spc="0" normalizeH="0" baseline="0" noProof="0" dirty="0" err="1">
                <a:ln>
                  <a:noFill/>
                </a:ln>
                <a:solidFill>
                  <a:srgbClr val="002060"/>
                </a:solidFill>
                <a:effectLst/>
                <a:uLnTx/>
                <a:uFillTx/>
                <a:latin typeface="Arial" panose="020B0604020202020204" pitchFamily="34" charset="0"/>
                <a:ea typeface="ＭＳ Ｐゴシック" charset="0"/>
              </a:rPr>
              <a:t>excelsus</a:t>
            </a:r>
            <a:r>
              <a:rPr kumimoji="0" lang="en-US" sz="32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rPr>
              <a:t> growth</a:t>
            </a:r>
          </a:p>
        </p:txBody>
      </p:sp>
      <p:sp>
        <p:nvSpPr>
          <p:cNvPr id="14" name="Rectangle 2">
            <a:extLst>
              <a:ext uri="{FF2B5EF4-FFF2-40B4-BE49-F238E27FC236}">
                <a16:creationId xmlns:a16="http://schemas.microsoft.com/office/drawing/2014/main" id="{55032174-287D-354A-902D-DA62441554D1}"/>
              </a:ext>
            </a:extLst>
          </p:cNvPr>
          <p:cNvSpPr txBox="1">
            <a:spLocks noChangeArrowheads="1"/>
          </p:cNvSpPr>
          <p:nvPr/>
        </p:nvSpPr>
        <p:spPr bwMode="auto">
          <a:xfrm>
            <a:off x="1459270" y="3858017"/>
            <a:ext cx="2362600" cy="8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rPr>
              <a:t>أخذت إلى سطح الفلك</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5" name="Rectangle 2">
            <a:extLst>
              <a:ext uri="{FF2B5EF4-FFF2-40B4-BE49-F238E27FC236}">
                <a16:creationId xmlns:a16="http://schemas.microsoft.com/office/drawing/2014/main" id="{26B0F9C6-ACF4-4F46-9E71-7FD8D3AF6290}"/>
              </a:ext>
            </a:extLst>
          </p:cNvPr>
          <p:cNvSpPr txBox="1">
            <a:spLocks noChangeArrowheads="1"/>
          </p:cNvSpPr>
          <p:nvPr/>
        </p:nvSpPr>
        <p:spPr bwMode="auto">
          <a:xfrm>
            <a:off x="3783851" y="4841085"/>
            <a:ext cx="2362600" cy="448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rPr>
              <a:t>النزول</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6" name="Rectangle 2">
            <a:extLst>
              <a:ext uri="{FF2B5EF4-FFF2-40B4-BE49-F238E27FC236}">
                <a16:creationId xmlns:a16="http://schemas.microsoft.com/office/drawing/2014/main" id="{8780D219-BE1D-644D-85B0-DE9D190BF741}"/>
              </a:ext>
            </a:extLst>
          </p:cNvPr>
          <p:cNvSpPr txBox="1">
            <a:spLocks noChangeArrowheads="1"/>
          </p:cNvSpPr>
          <p:nvPr/>
        </p:nvSpPr>
        <p:spPr bwMode="auto">
          <a:xfrm>
            <a:off x="5770644" y="1931001"/>
            <a:ext cx="2362600" cy="28644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C00000"/>
                </a:solidFill>
                <a:latin typeface="Arial" panose="020B0604020202020204" pitchFamily="34" charset="0"/>
                <a:ea typeface="ＭＳ Ｐゴシック" charset="0"/>
              </a:rPr>
              <a:t>أعلى معدل نمو حوالي 5ر5 طن / سنة</a:t>
            </a:r>
            <a:endParaRPr kumimoji="0" lang="en-US" sz="2800" b="1" u="none" strike="noStrike" kern="0" cap="none" spc="0" normalizeH="0" baseline="0" noProof="0" dirty="0">
              <a:ln>
                <a:noFill/>
              </a:ln>
              <a:solidFill>
                <a:srgbClr val="C00000"/>
              </a:solidFill>
              <a:effectLst/>
              <a:uLnTx/>
              <a:uFillTx/>
              <a:latin typeface="Arial" panose="020B0604020202020204" pitchFamily="34" charset="0"/>
              <a:ea typeface="ＭＳ Ｐゴシック" charset="0"/>
            </a:endParaRPr>
          </a:p>
        </p:txBody>
      </p:sp>
      <p:sp>
        <p:nvSpPr>
          <p:cNvPr id="17" name="Rectangle 2">
            <a:extLst>
              <a:ext uri="{FF2B5EF4-FFF2-40B4-BE49-F238E27FC236}">
                <a16:creationId xmlns:a16="http://schemas.microsoft.com/office/drawing/2014/main" id="{1B0BDEAB-9450-7343-82C6-08BC675C0C6A}"/>
              </a:ext>
            </a:extLst>
          </p:cNvPr>
          <p:cNvSpPr txBox="1">
            <a:spLocks noChangeArrowheads="1"/>
          </p:cNvSpPr>
          <p:nvPr/>
        </p:nvSpPr>
        <p:spPr bwMode="auto">
          <a:xfrm>
            <a:off x="1478072" y="5749111"/>
            <a:ext cx="7252570"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العمر ( السنوات )</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 name="Rectangle 2">
            <a:extLst>
              <a:ext uri="{FF2B5EF4-FFF2-40B4-BE49-F238E27FC236}">
                <a16:creationId xmlns:a16="http://schemas.microsoft.com/office/drawing/2014/main" id="{98BE47C2-5A1A-004C-A234-97A419DE6235}"/>
              </a:ext>
            </a:extLst>
          </p:cNvPr>
          <p:cNvSpPr txBox="1">
            <a:spLocks noChangeArrowheads="1"/>
          </p:cNvSpPr>
          <p:nvPr/>
        </p:nvSpPr>
        <p:spPr bwMode="auto">
          <a:xfrm rot="16200000">
            <a:off x="-2910835" y="3230552"/>
            <a:ext cx="6817153"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الأطنان</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6465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blinds(horizontal)">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cstate="print">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panose="020B0604020202020204" pitchFamily="34" charset="0"/>
              </a:rPr>
              <a:t>أسئلة يجب علينا الإجابة عليها</a:t>
            </a:r>
            <a:endParaRPr lang="en-US" sz="3600" b="1" dirty="0">
              <a:effectLst>
                <a:glow rad="101600">
                  <a:schemeClr val="tx1">
                    <a:alpha val="75000"/>
                  </a:schemeClr>
                </a:glow>
              </a:effectLst>
              <a:cs typeface="Arial" panose="020B0604020202020204" pitchFamily="34" charset="0"/>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ar-JO" sz="4400" b="1"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تكوين = البدايات</a:t>
            </a:r>
            <a:endParaRPr kumimoji="0" lang="en-US"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r" defTabSz="457200" rtl="0" eaLnBrk="1" fontAlgn="auto" latinLnBrk="0" hangingPunct="1">
              <a:lnSpc>
                <a:spcPct val="100000"/>
              </a:lnSpc>
              <a:spcBef>
                <a:spcPct val="50000"/>
              </a:spcBef>
              <a:spcAft>
                <a:spcPts val="0"/>
              </a:spcAft>
              <a:buClrTx/>
              <a:buSzTx/>
              <a:tabLst/>
              <a:defRPr/>
            </a:pPr>
            <a:r>
              <a:rPr lang="ar-JO" sz="3200" b="1" dirty="0">
                <a:solidFill>
                  <a:srgbClr val="FFFF00"/>
                </a:solidFill>
                <a:effectLst>
                  <a:glow rad="101600">
                    <a:prstClr val="black">
                      <a:alpha val="75000"/>
                    </a:prstClr>
                  </a:glow>
                </a:effectLst>
                <a:latin typeface="Arial" panose="020B0604020202020204" pitchFamily="34" charset="0"/>
                <a:cs typeface="Arial" panose="020B0604020202020204" pitchFamily="34" charset="0"/>
              </a:rPr>
              <a:t>الأصل </a:t>
            </a:r>
            <a:r>
              <a:rPr lang="ar-JO" sz="3200" b="1" dirty="0">
                <a:solidFill>
                  <a:schemeClr val="bg1"/>
                </a:solidFill>
                <a:effectLst>
                  <a:glow rad="101600">
                    <a:prstClr val="black">
                      <a:alpha val="75000"/>
                    </a:prstClr>
                  </a:glow>
                </a:effectLst>
                <a:latin typeface="Arial" panose="020B0604020202020204" pitchFamily="34" charset="0"/>
                <a:cs typeface="Arial" panose="020B0604020202020204" pitchFamily="34" charset="0"/>
              </a:rPr>
              <a:t>: من أين جئنا</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tabLst/>
              <a:defRPr/>
            </a:pPr>
            <a:r>
              <a:rPr lang="ar-JO" sz="3200" b="1" dirty="0">
                <a:solidFill>
                  <a:srgbClr val="FFFF00"/>
                </a:solidFill>
                <a:effectLst>
                  <a:glow rad="101600">
                    <a:prstClr val="black">
                      <a:alpha val="75000"/>
                    </a:prstClr>
                  </a:glow>
                </a:effectLst>
                <a:latin typeface="Arial" panose="020B0604020202020204" pitchFamily="34" charset="0"/>
                <a:cs typeface="Arial" panose="020B0604020202020204" pitchFamily="34" charset="0"/>
              </a:rPr>
              <a:t>القصد</a:t>
            </a:r>
            <a:r>
              <a:rPr lang="ar-JO" sz="32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rPr>
              <a:t> : لماذا أنا هنا؟ هل هناك معنى؟</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tabLst/>
              <a:defRPr/>
            </a:pPr>
            <a:r>
              <a:rPr lang="ar-JO" sz="3200" b="1" dirty="0">
                <a:solidFill>
                  <a:srgbClr val="FFFF00"/>
                </a:solidFill>
                <a:effectLst>
                  <a:glow rad="101600">
                    <a:prstClr val="black">
                      <a:alpha val="75000"/>
                    </a:prstClr>
                  </a:glow>
                </a:effectLst>
                <a:latin typeface="Arial" panose="020B0604020202020204" pitchFamily="34" charset="0"/>
                <a:cs typeface="Arial" panose="020B0604020202020204" pitchFamily="34" charset="0"/>
              </a:rPr>
              <a:t>الأخلاق</a:t>
            </a:r>
            <a:r>
              <a:rPr lang="ar-JO" sz="32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rPr>
              <a:t> : لماذا الشر موجود في العالم؟</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r" defTabSz="457200" rtl="0" eaLnBrk="1" fontAlgn="auto" latinLnBrk="0" hangingPunct="1">
              <a:lnSpc>
                <a:spcPct val="100000"/>
              </a:lnSpc>
              <a:spcBef>
                <a:spcPct val="50000"/>
              </a:spcBef>
              <a:spcAft>
                <a:spcPts val="0"/>
              </a:spcAft>
              <a:buClrTx/>
              <a:buSzTx/>
              <a:tabLst/>
              <a:defRPr/>
            </a:pPr>
            <a:r>
              <a:rPr lang="ar-JO" sz="3200" b="1" dirty="0">
                <a:solidFill>
                  <a:srgbClr val="FFFF00"/>
                </a:solidFill>
                <a:effectLst>
                  <a:glow rad="101600">
                    <a:prstClr val="black">
                      <a:alpha val="75000"/>
                    </a:prstClr>
                  </a:glow>
                </a:effectLst>
                <a:latin typeface="Arial" panose="020B0604020202020204" pitchFamily="34" charset="0"/>
                <a:cs typeface="Arial" panose="020B0604020202020204" pitchFamily="34" charset="0"/>
              </a:rPr>
              <a:t>المصير</a:t>
            </a:r>
            <a:r>
              <a:rPr lang="ar-JO" sz="32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rPr>
              <a:t> : إلى اين أنا ذاهب؟ هل هناك رجاء؟</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07271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ar-JO" altLang="zh-CN" sz="4000" dirty="0">
                <a:solidFill>
                  <a:schemeClr val="bg1"/>
                </a:solidFill>
                <a:ea typeface="ＭＳ Ｐゴシック" charset="0"/>
              </a:rPr>
              <a:t>عاشت الديناصورات مؤخراً</a:t>
            </a:r>
            <a:endParaRPr lang="en-US" altLang="zh-CN" sz="4000" dirty="0">
              <a:solidFill>
                <a:schemeClr val="bg1"/>
              </a:solidFill>
              <a:ea typeface="ＭＳ Ｐゴシック" charset="0"/>
            </a:endParaRPr>
          </a:p>
        </p:txBody>
      </p:sp>
      <p:pic>
        <p:nvPicPr>
          <p:cNvPr id="25907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3711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4013" indent="-354013" eaLnBrk="1" hangingPunct="1">
              <a:lnSpc>
                <a:spcPct val="90000"/>
              </a:lnSpc>
              <a:spcBef>
                <a:spcPct val="20000"/>
              </a:spcBef>
            </a:pPr>
            <a:endParaRPr lang="en-US" altLang="zh-CN" sz="2800" b="1" dirty="0">
              <a:solidFill>
                <a:srgbClr val="FFFFFF"/>
              </a:solidFill>
              <a:latin typeface="Arial" panose="020B0604020202020204" pitchFamily="34" charset="0"/>
              <a:cs typeface="Arial" panose="020B0604020202020204" pitchFamily="34" charset="0"/>
            </a:endParaRPr>
          </a:p>
          <a:p>
            <a:pPr marL="354013" indent="-354013"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 بهيموث – العملاق النباتي</a:t>
            </a:r>
          </a:p>
          <a:p>
            <a:pPr marL="354013" indent="-354013"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(أيوب 40 : 15 – 24)   </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                   </a:t>
            </a:r>
            <a:r>
              <a:rPr lang="en-US" altLang="zh-CN" sz="2800" b="1" dirty="0">
                <a:solidFill>
                  <a:srgbClr val="FFFFFF"/>
                </a:solidFill>
                <a:latin typeface="Arial" panose="020B0604020202020204" pitchFamily="34" charset="0"/>
                <a:cs typeface="Arial" panose="020B0604020202020204" pitchFamily="34" charset="0"/>
              </a:rPr>
              <a:t> </a:t>
            </a:r>
          </a:p>
          <a:p>
            <a:pPr marL="354013" indent="-354013"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لوياثان – الشرس المفترس (أيوب 41)</a:t>
            </a:r>
            <a:endParaRPr lang="en-US" altLang="zh-CN" sz="2800" b="1" dirty="0">
              <a:solidFill>
                <a:srgbClr val="FFFFFF"/>
              </a:solidFill>
              <a:latin typeface="Arial" panose="020B0604020202020204" pitchFamily="34" charset="0"/>
              <a:cs typeface="Arial" panose="020B0604020202020204" pitchFamily="34" charset="0"/>
            </a:endParaRPr>
          </a:p>
          <a:p>
            <a:pPr marL="354013" indent="-354013" algn="r" eaLnBrk="1" hangingPunct="1">
              <a:lnSpc>
                <a:spcPct val="90000"/>
              </a:lnSpc>
              <a:spcBef>
                <a:spcPct val="20000"/>
              </a:spcBef>
            </a:pPr>
            <a:r>
              <a:rPr lang="ar-JO" sz="2800" b="1" dirty="0">
                <a:solidFill>
                  <a:schemeClr val="bg1"/>
                </a:solidFill>
                <a:latin typeface="Arial" panose="020B0604020202020204" pitchFamily="34" charset="0"/>
              </a:rPr>
              <a:t>* قتل الملك البريطاني مورفيدوس على يد وحش "ابتلعه ... كما تبتلع سمكة كبيرة سمكة صغيرة" (336 قبل الميلاد)</a:t>
            </a:r>
            <a:endParaRPr lang="en-US" altLang="zh-CN" sz="2800" b="1" dirty="0">
              <a:solidFill>
                <a:srgbClr val="FFFFFF"/>
              </a:solidFill>
              <a:latin typeface="Arial" panose="020B0604020202020204" pitchFamily="34" charset="0"/>
              <a:cs typeface="Arial" panose="020B0604020202020204" pitchFamily="34" charset="0"/>
            </a:endParaRPr>
          </a:p>
          <a:p>
            <a:pPr marL="354013" indent="-354013"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قتل وحش في عام 1693 في بيد-يير-أفانك, إنجلترا</a:t>
            </a:r>
            <a:endParaRPr lang="en-US" altLang="zh-CN" sz="2800" b="1" dirty="0">
              <a:solidFill>
                <a:srgbClr val="FFFFFF"/>
              </a:solidFill>
              <a:latin typeface="Arial" panose="020B0604020202020204" pitchFamily="34" charset="0"/>
              <a:cs typeface="Arial" panose="020B0604020202020204" pitchFamily="34" charset="0"/>
            </a:endParaRPr>
          </a:p>
          <a:p>
            <a:pPr marL="354013" indent="-354013"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تم إحصاء الديناصورات في حوالي 200 موقع في إنجلترا وحدها .</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545994" y="4357787"/>
            <a:ext cx="1103187" cy="30777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algn="ctr" eaLnBrk="1" hangingPunct="1">
              <a:defRPr/>
            </a:pPr>
            <a:r>
              <a:rPr lang="en-US" sz="1400" b="1" dirty="0">
                <a:solidFill>
                  <a:srgbClr val="FFFFFF"/>
                </a:solidFill>
                <a:latin typeface="Arial" panose="020B0604020202020204" pitchFamily="34" charset="0"/>
                <a:ea typeface="ＭＳ Ｐゴシック" pitchFamily="-112" charset="-128"/>
                <a:cs typeface="Arial" panose="020B0604020202020204" pitchFamily="34" charset="0"/>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pic>
        <p:nvPicPr>
          <p:cNvPr id="44749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الشاعر الدنماركي إكستولز بياولف (495 – 583 م) الملك الراحل منذ 50 سنة .</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FontTx/>
              <a:buChar char="•"/>
            </a:pPr>
            <a:r>
              <a:rPr lang="ar-JO" sz="2800" b="1" dirty="0">
                <a:solidFill>
                  <a:schemeClr val="bg1"/>
                </a:solidFill>
                <a:latin typeface="Arial" panose="020B0604020202020204" pitchFamily="34" charset="0"/>
              </a:rPr>
              <a:t>* الوحش جريندل ("طاحونة ، مدمرة") افترس الدنماركيين لمدة 12 عامًا (503-515 بعد الميلاد)</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نظف هذا البطل كل الحيوانات المتوحشة من البحر الواقع بين النمارك والسويد</a:t>
            </a:r>
            <a:endParaRPr lang="en-US" altLang="ja-JP"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ثم سحب ذراع جريندول الصغيرة الذي عاد إلى كهفه ونزف حتى الموت .</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ar-JO"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rPr>
              <a:t>بياولف ومخلوقات الدنمارك</a:t>
            </a:r>
            <a:endParaRPr lang="en-US"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par>
                          <p:cTn id="29" fill="hold" nodeType="afterGroup">
                            <p:stCondLst>
                              <p:cond delay="2000"/>
                            </p:stCondLst>
                            <p:childTnLst>
                              <p:par>
                                <p:cTn id="30" presetID="20" presetClass="entr" presetSubtype="0" fill="hold" grpId="0" nodeType="afterEffect">
                                  <p:stCondLst>
                                    <p:cond delay="0"/>
                                  </p:stCondLst>
                                  <p:childTnLst>
                                    <p:set>
                                      <p:cBhvr>
                                        <p:cTn id="31" dur="1" fill="hold">
                                          <p:stCondLst>
                                            <p:cond delay="0"/>
                                          </p:stCondLst>
                                        </p:cTn>
                                        <p:tgtEl>
                                          <p:spTgt spid="447494"/>
                                        </p:tgtEl>
                                        <p:attrNameLst>
                                          <p:attrName>style.visibility</p:attrName>
                                        </p:attrNameLst>
                                      </p:cBhvr>
                                      <p:to>
                                        <p:strVal val="visible"/>
                                      </p:to>
                                    </p:set>
                                    <p:animEffect transition="in" filter="wedge">
                                      <p:cBhvr>
                                        <p:cTn id="32" dur="2000"/>
                                        <p:tgtEl>
                                          <p:spTgt spid="447494"/>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ar-JO" altLang="zh-CN" sz="3200" dirty="0">
                <a:solidFill>
                  <a:schemeClr val="bg1"/>
                </a:solidFill>
                <a:ea typeface="ＭＳ Ｐゴシック" charset="0"/>
              </a:rPr>
              <a:t>وحش الصياد الياباني الميت</a:t>
            </a:r>
            <a:endParaRPr lang="en-US" altLang="zh-CN" sz="4000" dirty="0">
              <a:solidFill>
                <a:schemeClr val="bg1"/>
              </a:solidFill>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38331" y="6437476"/>
            <a:ext cx="9111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100" b="1" dirty="0">
                <a:solidFill>
                  <a:srgbClr val="FFFFFF"/>
                </a:solidFill>
                <a:latin typeface="Arial" panose="020B0604020202020204" pitchFamily="34" charset="0"/>
                <a:cs typeface="Arial" panose="020B0604020202020204" pitchFamily="34" charset="0"/>
              </a:rPr>
              <a:t>Duane T. Gish, Dinosaurs by Design (4730 Barnes Road, Colorado Springs, CO: Master Books and Creation-Life Publishers, 1992), 86</a:t>
            </a:r>
          </a:p>
        </p:txBody>
      </p:sp>
      <p:sp>
        <p:nvSpPr>
          <p:cNvPr id="263173" name="Text Box 7"/>
          <p:cNvSpPr txBox="1">
            <a:spLocks noChangeArrowheads="1"/>
          </p:cNvSpPr>
          <p:nvPr/>
        </p:nvSpPr>
        <p:spPr bwMode="auto">
          <a:xfrm>
            <a:off x="9324528" y="5589240"/>
            <a:ext cx="287610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b="1" dirty="0">
                <a:solidFill>
                  <a:srgbClr val="000000"/>
                </a:solidFill>
                <a:latin typeface="Arial" panose="020B0604020202020204" pitchFamily="34" charset="0"/>
                <a:cs typeface="Arial" panose="020B0604020202020204" pitchFamily="34" charset="0"/>
              </a:rPr>
              <a:t>Enlarge and read this!</a:t>
            </a:r>
          </a:p>
        </p:txBody>
      </p:sp>
      <p:sp>
        <p:nvSpPr>
          <p:cNvPr id="449544" name="Rectangle 8"/>
          <p:cNvSpPr>
            <a:spLocks noChangeArrowheads="1"/>
          </p:cNvSpPr>
          <p:nvPr/>
        </p:nvSpPr>
        <p:spPr bwMode="auto">
          <a:xfrm>
            <a:off x="0" y="1219200"/>
            <a:ext cx="600076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eaLnBrk="1" hangingPunct="1">
              <a:lnSpc>
                <a:spcPct val="90000"/>
              </a:lnSpc>
              <a:spcBef>
                <a:spcPct val="20000"/>
              </a:spcBef>
              <a:buFont typeface="Arial" pitchFamily="34" charset="0"/>
              <a:buChar char="•"/>
            </a:pPr>
            <a:r>
              <a:rPr lang="ar-JO" altLang="zh-CN" sz="2800" b="1" dirty="0">
                <a:solidFill>
                  <a:srgbClr val="FFFFFF"/>
                </a:solidFill>
                <a:latin typeface="Arial" panose="020B0604020202020204" pitchFamily="34" charset="0"/>
                <a:cs typeface="Arial" panose="020B0604020202020204" pitchFamily="34" charset="0"/>
              </a:rPr>
              <a:t>وزن 2 طن وطول 10 أمتار</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Font typeface="Arial" pitchFamily="34" charset="0"/>
              <a:buChar char="•"/>
            </a:pPr>
            <a:r>
              <a:rPr lang="ar-JO" altLang="zh-CN" sz="2800" b="1" dirty="0">
                <a:solidFill>
                  <a:srgbClr val="FFFFFF"/>
                </a:solidFill>
                <a:latin typeface="Arial" panose="020B0604020202020204" pitchFamily="34" charset="0"/>
                <a:cs typeface="Arial" panose="020B0604020202020204" pitchFamily="34" charset="0"/>
              </a:rPr>
              <a:t>* قبض عليه على عمق 330 متر في المحيط قرب منطقة كرايست تشيرتش</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Font typeface="Arial" pitchFamily="34" charset="0"/>
              <a:buChar char="•"/>
            </a:pPr>
            <a:r>
              <a:rPr lang="ar-JO" altLang="zh-CN" sz="2800" b="1" dirty="0">
                <a:solidFill>
                  <a:srgbClr val="FFFFFF"/>
                </a:solidFill>
                <a:latin typeface="Arial" panose="020B0604020202020204" pitchFamily="34" charset="0"/>
                <a:cs typeface="Arial" panose="020B0604020202020204" pitchFamily="34" charset="0"/>
              </a:rPr>
              <a:t>بليسيوصورس : ضخم, زواحف صغيرة الرأس, مع رقبة طويلة وأربع زعانف</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Font typeface="Arial" pitchFamily="34" charset="0"/>
              <a:buChar char="•"/>
            </a:pPr>
            <a:r>
              <a:rPr lang="ar-JO" altLang="zh-CN" sz="2800" b="1" dirty="0">
                <a:solidFill>
                  <a:srgbClr val="FFFFFF"/>
                </a:solidFill>
                <a:latin typeface="Arial" panose="020B0604020202020204" pitchFamily="34" charset="0"/>
                <a:cs typeface="Arial" panose="020B0604020202020204" pitchFamily="34" charset="0"/>
              </a:rPr>
              <a:t>* تم تصويرها ورسمها من قبل عالم أحياء بحرية اسمه ميشيهيكو يانو</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قام القائد برميها في البحر خوفاً من تلويث سمكته </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 بعد أن قامت بي بي سي بتقديم التقرير بأنها سمكة قرش (30 تموز 1977)</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2400" b="1" dirty="0">
                <a:solidFill>
                  <a:srgbClr val="FFFFFF"/>
                </a:solidFill>
                <a:latin typeface="Arial" panose="020B0604020202020204" pitchFamily="34" charset="0"/>
                <a:cs typeface="Arial" panose="020B0604020202020204" pitchFamily="34" charset="0"/>
              </a:rPr>
              <a:t>(</a:t>
            </a:r>
            <a:r>
              <a:rPr lang="ar-JO" altLang="zh-CN" sz="2400" b="1" dirty="0">
                <a:solidFill>
                  <a:srgbClr val="FFFFFF"/>
                </a:solidFill>
                <a:latin typeface="Arial" panose="020B0604020202020204" pitchFamily="34" charset="0"/>
                <a:cs typeface="Arial" panose="020B0604020202020204" pitchFamily="34" charset="0"/>
              </a:rPr>
              <a:t>جريدة التايمز 21 تموز 1977</a:t>
            </a:r>
            <a:r>
              <a:rPr lang="en-US" altLang="zh-CN" sz="2400" b="1"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ar-JO" altLang="zh-CN" dirty="0">
                <a:solidFill>
                  <a:schemeClr val="bg1"/>
                </a:solidFill>
                <a:ea typeface="ＭＳ Ｐゴシック" charset="0"/>
              </a:rPr>
              <a:t>هل هو سمكة قرش؟</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ar-JO" altLang="zh-CN" sz="2000" b="1" dirty="0">
                <a:solidFill>
                  <a:schemeClr val="bg1"/>
                </a:solidFill>
                <a:latin typeface="Times New Roman" charset="0"/>
              </a:rPr>
              <a:t>بيل كوبر, بعد الطوفان, 140</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algn="r">
              <a:lnSpc>
                <a:spcPct val="80000"/>
              </a:lnSpc>
              <a:spcBef>
                <a:spcPct val="20000"/>
              </a:spcBef>
              <a:buClr>
                <a:srgbClr val="C0FEF9"/>
              </a:buClr>
              <a:buSzPct val="75000"/>
              <a:buFont typeface="Wingdings" charset="0"/>
              <a:buChar char="§"/>
              <a:defRPr/>
            </a:pPr>
            <a:r>
              <a:rPr lang="ar-JO" sz="3200" b="1" dirty="0">
                <a:latin typeface="Arial" panose="020B0604020202020204" pitchFamily="34" charset="0"/>
              </a:rPr>
              <a:t>منظر من الفضاء لجبل أراراط المغطى بالثلوج والبراكين غير النشطة الواقعة في شرق تركيا. يرتفع جبل أرارات أكثر من 3 أميال فوق مستوى سطح البحر. هذا الجبل هو مكان الراحة التقليدي لسفينة نوح.</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7267" name="Rectangle 4"/>
          <p:cNvSpPr>
            <a:spLocks noChangeArrowheads="1"/>
          </p:cNvSpPr>
          <p:nvPr/>
        </p:nvSpPr>
        <p:spPr bwMode="auto">
          <a:xfrm>
            <a:off x="442913" y="6326188"/>
            <a:ext cx="2527300"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ar-JO" altLang="zh-CN" sz="2400" dirty="0">
                <a:solidFill>
                  <a:srgbClr val="FFFFFF"/>
                </a:solidFill>
                <a:latin typeface="Times New Roman" charset="0"/>
              </a:rPr>
              <a:t>صورة من وكالة ناسا</a:t>
            </a:r>
            <a:endParaRPr lang="en-US" altLang="zh-CN" sz="2400" dirty="0">
              <a:solidFill>
                <a:srgbClr val="FFFFFF"/>
              </a:solidFill>
              <a:latin typeface="Times New Roman" charset="0"/>
            </a:endParaRPr>
          </a:p>
        </p:txBody>
      </p:sp>
      <p:sp>
        <p:nvSpPr>
          <p:cNvPr id="1411077" name="Rectangle 5"/>
          <p:cNvSpPr>
            <a:spLocks noChangeArrowheads="1"/>
          </p:cNvSpPr>
          <p:nvPr/>
        </p:nvSpPr>
        <p:spPr bwMode="auto">
          <a:xfrm>
            <a:off x="809625" y="989013"/>
            <a:ext cx="1835440" cy="643766"/>
          </a:xfrm>
          <a:prstGeom prst="rect">
            <a:avLst/>
          </a:prstGeom>
          <a:noFill/>
          <a:ln w="12700">
            <a:noFill/>
            <a:miter lim="800000"/>
            <a:headEnd/>
            <a:tailEnd/>
          </a:ln>
          <a:effectLst/>
        </p:spPr>
        <p:txBody>
          <a:bodyPr wrap="none" lIns="90488" tIns="44450" rIns="90488" bIns="44450">
            <a:spAutoFit/>
          </a:bodyPr>
          <a:lstStyle/>
          <a:p>
            <a:pPr>
              <a:defRPr/>
            </a:pPr>
            <a:r>
              <a:rPr lang="ar-JO" sz="3600" b="1" dirty="0">
                <a:solidFill>
                  <a:srgbClr val="FFFFFF"/>
                </a:solidFill>
                <a:effectLst>
                  <a:outerShdw blurRad="38100" dist="38100" dir="2700000" algn="tl">
                    <a:srgbClr val="000000"/>
                  </a:outerShdw>
                </a:effectLst>
                <a:latin typeface="Arial" panose="020B0604020202020204" pitchFamily="34" charset="0"/>
              </a:rPr>
              <a:t>جبل أراراط</a:t>
            </a:r>
            <a:endParaRPr lang="en-US" sz="3600" b="1" dirty="0">
              <a:solidFill>
                <a:srgbClr val="FFFFFF"/>
              </a:solidFill>
              <a:effectLst>
                <a:outerShdw blurRad="38100" dist="38100" dir="2700000" algn="tl">
                  <a:srgbClr val="000000"/>
                </a:outerShdw>
              </a:effectLst>
              <a:latin typeface="Arial" panose="020B0604020202020204" pitchFamily="34"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b="1" dirty="0">
              <a:solidFill>
                <a:srgbClr val="FFFFFF"/>
              </a:solidFill>
              <a:latin typeface="Arial" panose="020B0604020202020204" pitchFamily="34"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zh-CN" sz="1400">
                <a:solidFill>
                  <a:srgbClr val="FFFFFF"/>
                </a:solidFill>
                <a:latin typeface="Arial Narrow"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تكوين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معنى اسم كل من الآباء لعشرة أجيال</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419190"/>
            <a:ext cx="9144000" cy="5438810"/>
          </a:xfrm>
          <a:prstGeom prst="rect">
            <a:avLst/>
          </a:prstGeom>
        </p:spPr>
      </p:pic>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ar-JO" altLang="zh-CN" dirty="0">
                <a:solidFill>
                  <a:schemeClr val="tx1"/>
                </a:solidFill>
                <a:ea typeface="ＭＳ Ｐゴシック" charset="0"/>
              </a:rPr>
              <a:t>العبادة وقوس قزح</a:t>
            </a:r>
            <a:endParaRPr lang="en-US" altLang="zh-CN" dirty="0">
              <a:solidFill>
                <a:schemeClr val="tx1"/>
              </a:solidFill>
              <a:ea typeface="ＭＳ Ｐゴシック" charset="0"/>
            </a:endParaRP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cs typeface="Times New Roman" charset="0"/>
              </a:rPr>
              <a:t>فأبصر حام ابو كنعان عورة أبيه وأخبر أخويه خارجاً فأخذ سام ويافث الرداء ووضعاه على أكتافهما ومشيا إلى الوراء وسترا عورة أبيهما ووجهاهما إلى الوراء فلم يبصرا عورة أبيهما</a:t>
            </a:r>
          </a:p>
          <a:p>
            <a:pPr algn="r" eaLnBrk="1" hangingPunct="1">
              <a:lnSpc>
                <a:spcPct val="90000"/>
              </a:lnSpc>
              <a:spcBef>
                <a:spcPct val="20000"/>
              </a:spcBef>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cs typeface="Times New Roman" charset="0"/>
              </a:rPr>
              <a:t>(9 : 22 – 23)</a:t>
            </a:r>
            <a:endParaRPr lang="en-US" sz="2800" b="1" dirty="0">
              <a:solidFill>
                <a:srgbClr val="FFFFFF"/>
              </a:solidFill>
              <a:effectLst>
                <a:glow rad="254000">
                  <a:srgbClr val="000000"/>
                </a:glow>
              </a:effectLst>
              <a:latin typeface="Arial" panose="020B0604020202020204" pitchFamily="34" charset="0"/>
              <a:cs typeface="Times New Roman" charset="0"/>
            </a:endParaRPr>
          </a:p>
        </p:txBody>
      </p:sp>
      <p:pic>
        <p:nvPicPr>
          <p:cNvPr id="9" name="Picture 8"/>
          <p:cNvPicPr>
            <a:picLocks noChangeAspect="1"/>
          </p:cNvPicPr>
          <p:nvPr/>
        </p:nvPicPr>
        <p:blipFill>
          <a:blip r:embed="rId3" cstate="print"/>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ea typeface="ＭＳ Ｐゴシック" charset="0"/>
                <a:cs typeface="Arial" panose="020B0604020202020204" pitchFamily="34" charset="0"/>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cs typeface="Times New Roman" charset="0"/>
              </a:rPr>
              <a:t>فلما استيقظ نوح من خمره علم ما فعل به ابنه الصغير فقال</a:t>
            </a:r>
            <a:endParaRPr lang="en-US" sz="2800" b="1" dirty="0">
              <a:solidFill>
                <a:srgbClr val="FFFFFF"/>
              </a:solidFill>
              <a:effectLst>
                <a:glow rad="254000">
                  <a:srgbClr val="000000"/>
                </a:glow>
              </a:effectLst>
              <a:latin typeface="Arial" panose="020B0604020202020204" pitchFamily="34" charset="0"/>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cs typeface="Times New Roman" charset="0"/>
              </a:rPr>
              <a:t>ملعون كنعان عبد العبيد يكون لإخوته</a:t>
            </a:r>
          </a:p>
          <a:p>
            <a:pPr algn="r" eaLnBrk="1" hangingPunct="1">
              <a:lnSpc>
                <a:spcPct val="90000"/>
              </a:lnSpc>
              <a:spcBef>
                <a:spcPct val="20000"/>
              </a:spcBef>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cs typeface="Times New Roman" charset="0"/>
              </a:rPr>
              <a:t>(9 : 24 – 25)</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شخصية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buClr>
                <a:srgbClr val="FFFF66"/>
              </a:buClr>
              <a:buFont typeface="Wingdings" charset="0"/>
              <a:buNone/>
            </a:pPr>
            <a:endParaRPr lang="ar-JO" sz="3600" b="1" dirty="0">
              <a:solidFill>
                <a:srgbClr val="FFFFFF"/>
              </a:solidFill>
              <a:effectLst>
                <a:glow rad="254000">
                  <a:srgbClr val="000000"/>
                </a:glow>
              </a:effectLst>
              <a:latin typeface="Arial" panose="020B0604020202020204" pitchFamily="34" charset="0"/>
              <a:cs typeface="Times New Roman" charset="0"/>
            </a:endParaRPr>
          </a:p>
          <a:p>
            <a:pPr algn="r" eaLnBrk="1" hangingPunct="1">
              <a:lnSpc>
                <a:spcPct val="90000"/>
              </a:lnSpc>
              <a:spcBef>
                <a:spcPct val="20000"/>
              </a:spcBef>
              <a:buClr>
                <a:srgbClr val="FFFF66"/>
              </a:buClr>
              <a:buFont typeface="Wingdings" charset="0"/>
              <a:buNone/>
            </a:pPr>
            <a:r>
              <a:rPr lang="ar-JO" sz="3600" b="1" dirty="0">
                <a:solidFill>
                  <a:srgbClr val="FFFFFF"/>
                </a:solidFill>
                <a:effectLst>
                  <a:glow rad="254000">
                    <a:srgbClr val="000000"/>
                  </a:glow>
                </a:effectLst>
                <a:latin typeface="Arial" panose="020B0604020202020204" pitchFamily="34" charset="0"/>
                <a:cs typeface="Times New Roman" charset="0"/>
              </a:rPr>
              <a:t>فقال الرب أمحو عن وجه الأرض الإنسان الذي خلقته الإنسان مع البهائم ودبابات وطيور الأرض لأني حزنت أني عملتهم وأما نوح فوجد نعمة في عيني الرب (6 : 7 – 8)</a:t>
            </a:r>
            <a:endParaRPr lang="en-US" sz="3600" b="1" dirty="0">
              <a:solidFill>
                <a:srgbClr val="FFFFFF"/>
              </a:solidFill>
              <a:effectLst>
                <a:glow rad="254000">
                  <a:srgbClr val="000000"/>
                </a:glow>
              </a:effectLst>
              <a:latin typeface="Arial" panose="020B0604020202020204" pitchFamily="34" charset="0"/>
              <a:cs typeface="Times New Roman" charset="0"/>
            </a:endParaRP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49155" name="Rectangle 3"/>
          <p:cNvSpPr>
            <a:spLocks noGrp="1" noChangeArrowheads="1"/>
          </p:cNvSpPr>
          <p:nvPr>
            <p:ph type="title"/>
          </p:nvPr>
        </p:nvSpPr>
        <p:spPr>
          <a:xfrm>
            <a:off x="6051550" y="695325"/>
            <a:ext cx="3092450" cy="1725613"/>
          </a:xfrm>
          <a:effectLst>
            <a:outerShdw blurRad="63500" dist="38099" dir="2700000" algn="ctr" rotWithShape="0">
              <a:schemeClr val="bg2">
                <a:alpha val="74998"/>
              </a:schemeClr>
            </a:outerShdw>
          </a:effectLst>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ملحمة جلجامش </a:t>
            </a:r>
            <a:br>
              <a:rPr lang="ar-JO" sz="4000" b="1" dirty="0">
                <a:latin typeface="Arial" panose="020B0604020202020204" pitchFamily="34" charset="0"/>
                <a:ea typeface="+mj-ea"/>
                <a:cs typeface="Arial" panose="020B0604020202020204" pitchFamily="34" charset="0"/>
              </a:rPr>
            </a:br>
            <a:r>
              <a:rPr lang="ar-JO" sz="4000" b="1" dirty="0">
                <a:latin typeface="Arial" panose="020B0604020202020204" pitchFamily="34" charset="0"/>
                <a:ea typeface="+mj-ea"/>
                <a:cs typeface="Arial" panose="020B0604020202020204" pitchFamily="34" charset="0"/>
              </a:rPr>
              <a:t>اللوح الرابع</a:t>
            </a:r>
            <a:endParaRPr lang="en-US" sz="4000" b="1" dirty="0">
              <a:latin typeface="Arial" panose="020B0604020202020204" pitchFamily="34" charset="0"/>
              <a:ea typeface="+mj-ea"/>
              <a:cs typeface="Arial" panose="020B0604020202020204" pitchFamily="34" charset="0"/>
            </a:endParaRPr>
          </a:p>
        </p:txBody>
      </p:sp>
      <p:sp>
        <p:nvSpPr>
          <p:cNvPr id="49156" name="Rectangle 4"/>
          <p:cNvSpPr>
            <a:spLocks noGrp="1" noChangeArrowheads="1"/>
          </p:cNvSpPr>
          <p:nvPr>
            <p:ph type="body" idx="1"/>
          </p:nvPr>
        </p:nvSpPr>
        <p:spPr>
          <a:xfrm>
            <a:off x="6248400" y="2495550"/>
            <a:ext cx="2590800" cy="3886200"/>
          </a:xfrm>
          <a:effectLst>
            <a:outerShdw blurRad="63500" dist="38099" dir="2700000" algn="ctr" rotWithShape="0">
              <a:schemeClr val="bg2">
                <a:alpha val="74998"/>
              </a:schemeClr>
            </a:outerShdw>
          </a:effectLst>
        </p:spPr>
        <p:txBody>
          <a:bodyPr/>
          <a:lstStyle/>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نينوى, العراق</a:t>
            </a:r>
            <a:endParaRPr lang="en-US" b="1" dirty="0">
              <a:latin typeface="Arial" panose="020B0604020202020204" pitchFamily="34" charset="0"/>
              <a:ea typeface="+mn-ea"/>
              <a:cs typeface="Arial" panose="020B0604020202020204" pitchFamily="34" charset="0"/>
            </a:endParaRPr>
          </a:p>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650 ق.م</a:t>
            </a:r>
            <a:endParaRPr lang="en-US" b="1" dirty="0">
              <a:latin typeface="Arial" panose="020B0604020202020204" pitchFamily="34" charset="0"/>
              <a:ea typeface="+mn-ea"/>
              <a:cs typeface="Arial" panose="020B0604020202020204" pitchFamily="34" charset="0"/>
            </a:endParaRPr>
          </a:p>
          <a:p>
            <a:pPr algn="r" eaLnBrk="1" hangingPunct="1">
              <a:buFont typeface="Wingdings" pitchFamily="-112" charset="2"/>
              <a:buBlip>
                <a:blip r:embed="rId4"/>
              </a:buBlip>
              <a:defRPr/>
            </a:pPr>
            <a:r>
              <a:rPr lang="ar-JO" b="1" dirty="0">
                <a:latin typeface="Arial" panose="020B0604020202020204" pitchFamily="34" charset="0"/>
                <a:ea typeface="+mn-ea"/>
                <a:cs typeface="Arial" panose="020B0604020202020204" pitchFamily="34" charset="0"/>
              </a:rPr>
              <a:t>قصة الطوفان مشابهة لتكوين 6 - 9</a:t>
            </a:r>
            <a:endParaRPr lang="en-US" b="1" dirty="0">
              <a:latin typeface="Arial" panose="020B0604020202020204" pitchFamily="34" charset="0"/>
              <a:ea typeface="+mn-ea"/>
              <a:cs typeface="Arial" panose="020B0604020202020204" pitchFamily="34" charset="0"/>
            </a:endParaRPr>
          </a:p>
        </p:txBody>
      </p:sp>
      <p:sp>
        <p:nvSpPr>
          <p:cNvPr id="49157" name="Text Box 5"/>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ar-JO" sz="2400" b="1" dirty="0">
                <a:latin typeface="Arial" panose="020B0604020202020204" pitchFamily="34" charset="0"/>
                <a:ea typeface="+mn-ea"/>
                <a:cs typeface="Arial" panose="020B0604020202020204" pitchFamily="34" charset="0"/>
              </a:rPr>
              <a:t>218</a:t>
            </a:r>
            <a:endParaRPr lang="en-US" sz="2400"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algn="ctr" eaLnBrk="1" hangingPunct="1">
              <a:buFont typeface="Wingdings" charset="0"/>
              <a:buNone/>
              <a:defRPr/>
            </a:pPr>
            <a:r>
              <a:rPr lang="ar-JO" sz="2800" u="sng" dirty="0">
                <a:ea typeface="ＭＳ Ｐゴシック" charset="0"/>
                <a:cs typeface="ＭＳ Ｐゴシック" charset="0"/>
              </a:rPr>
              <a:t>الأسطورة البابلية</a:t>
            </a:r>
            <a:endParaRPr lang="en-US" sz="2800" dirty="0">
              <a:ea typeface="ＭＳ Ｐゴシック" charset="0"/>
              <a:cs typeface="ＭＳ Ｐゴシック" charset="0"/>
            </a:endParaRPr>
          </a:p>
          <a:p>
            <a:pPr algn="r" eaLnBrk="1" hangingPunct="1">
              <a:buNone/>
              <a:defRPr/>
            </a:pPr>
            <a:r>
              <a:rPr lang="ar-JO" sz="2400" dirty="0">
                <a:ea typeface="ＭＳ Ｐゴシック" charset="0"/>
                <a:cs typeface="ＭＳ Ｐゴシック" charset="0"/>
              </a:rPr>
              <a:t>* آلهة كثيرة (تعدد الآلهة)</a:t>
            </a:r>
            <a:endParaRPr lang="en-US" sz="2400" dirty="0">
              <a:ea typeface="ＭＳ Ｐゴシック" charset="0"/>
              <a:cs typeface="ＭＳ Ｐゴシック" charset="0"/>
            </a:endParaRPr>
          </a:p>
          <a:p>
            <a:pPr algn="r" eaLnBrk="1" hangingPunct="1">
              <a:buNone/>
              <a:defRPr/>
            </a:pPr>
            <a:r>
              <a:rPr lang="ar-JO" sz="2400" dirty="0">
                <a:ea typeface="ＭＳ Ｐゴシック" charset="0"/>
                <a:cs typeface="ＭＳ Ｐゴシック" charset="0"/>
              </a:rPr>
              <a:t>* الله يتشاجر / لا يتفق</a:t>
            </a:r>
            <a:endParaRPr lang="en-US" sz="2400" dirty="0">
              <a:ea typeface="ＭＳ Ｐゴシック" charset="0"/>
              <a:cs typeface="ＭＳ Ｐゴシック" charset="0"/>
            </a:endParaRPr>
          </a:p>
          <a:p>
            <a:pPr algn="r" eaLnBrk="1" hangingPunct="1">
              <a:buFont typeface="Arial" pitchFamily="34" charset="0"/>
              <a:buChar char="•"/>
              <a:defRPr/>
            </a:pPr>
            <a:r>
              <a:rPr lang="ar-JO" sz="2400" dirty="0">
                <a:ea typeface="ＭＳ Ｐゴシック" charset="0"/>
                <a:cs typeface="ＭＳ Ｐゴシック" charset="0"/>
              </a:rPr>
              <a:t>* تشويش حول سبب حدوث الطوفان</a:t>
            </a:r>
            <a:endParaRPr lang="en-US" sz="2400" dirty="0">
              <a:ea typeface="ＭＳ Ｐゴシック" charset="0"/>
              <a:cs typeface="ＭＳ Ｐゴシック" charset="0"/>
            </a:endParaRPr>
          </a:p>
          <a:p>
            <a:pPr algn="r" eaLnBrk="1" hangingPunct="1">
              <a:buFont typeface="Arial" pitchFamily="34" charset="0"/>
              <a:buChar char="•"/>
              <a:defRPr/>
            </a:pPr>
            <a:r>
              <a:rPr lang="ar-JO" sz="2400" dirty="0">
                <a:ea typeface="ＭＳ Ｐゴシック" charset="0"/>
                <a:cs typeface="ＭＳ Ｐゴシック" charset="0"/>
              </a:rPr>
              <a:t>* أداد – الرعد</a:t>
            </a:r>
          </a:p>
          <a:p>
            <a:pPr algn="r" eaLnBrk="1" hangingPunct="1">
              <a:buFont typeface="Arial" pitchFamily="34" charset="0"/>
              <a:buChar char="•"/>
              <a:defRPr/>
            </a:pPr>
            <a:r>
              <a:rPr lang="ar-JO" sz="2400" dirty="0">
                <a:ea typeface="ＭＳ Ｐゴシック" charset="0"/>
                <a:cs typeface="ＭＳ Ｐゴシック" charset="0"/>
              </a:rPr>
              <a:t>نينورتا – الريح</a:t>
            </a:r>
          </a:p>
          <a:p>
            <a:pPr algn="r" eaLnBrk="1" hangingPunct="1">
              <a:buFont typeface="Arial" pitchFamily="34" charset="0"/>
              <a:buChar char="•"/>
              <a:defRPr/>
            </a:pPr>
            <a:r>
              <a:rPr lang="ar-JO" sz="2400" dirty="0">
                <a:ea typeface="ＭＳ Ｐゴシック" charset="0"/>
                <a:cs typeface="ＭＳ Ｐゴシック" charset="0"/>
              </a:rPr>
              <a:t>أنوناكي - الضوء</a:t>
            </a:r>
            <a:endParaRPr lang="en-US" sz="2800" dirty="0">
              <a:ea typeface="ＭＳ Ｐゴシック" charset="0"/>
              <a:cs typeface="ＭＳ Ｐゴシック" charset="0"/>
            </a:endParaRPr>
          </a:p>
        </p:txBody>
      </p:sp>
      <p:sp>
        <p:nvSpPr>
          <p:cNvPr id="44035" name="Rectangle 3"/>
          <p:cNvSpPr>
            <a:spLocks noChangeArrowheads="1"/>
          </p:cNvSpPr>
          <p:nvPr/>
        </p:nvSpPr>
        <p:spPr bwMode="auto">
          <a:xfrm>
            <a:off x="4648200" y="2286000"/>
            <a:ext cx="4495800" cy="27432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charset="0"/>
              <a:buNone/>
              <a:defRPr/>
            </a:pPr>
            <a:r>
              <a:rPr lang="ar-JO" sz="2800" b="1" u="sng" dirty="0">
                <a:effectLst>
                  <a:outerShdw blurRad="38100" dist="38100" dir="2700000" algn="tl">
                    <a:srgbClr val="010199"/>
                  </a:outerShdw>
                </a:effectLst>
                <a:latin typeface="Arial" panose="020B0604020202020204" pitchFamily="34" charset="0"/>
              </a:rPr>
              <a:t>القصة الكتابية</a:t>
            </a:r>
            <a:endParaRPr lang="en-US" sz="24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2400" b="1" dirty="0">
                <a:effectLst>
                  <a:outerShdw blurRad="38100" dist="38100" dir="2700000" algn="tl">
                    <a:srgbClr val="010199"/>
                  </a:outerShdw>
                </a:effectLst>
                <a:latin typeface="Arial" panose="020B0604020202020204" pitchFamily="34" charset="0"/>
              </a:rPr>
              <a:t>* إله واحد (الوحدانية)</a:t>
            </a:r>
            <a:endParaRPr lang="en-US" sz="24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2400" b="1" dirty="0">
                <a:effectLst>
                  <a:outerShdw blurRad="38100" dist="38100" dir="2700000" algn="tl">
                    <a:srgbClr val="010199"/>
                  </a:outerShdw>
                </a:effectLst>
                <a:latin typeface="Arial" panose="020B0604020202020204" pitchFamily="34" charset="0"/>
              </a:rPr>
              <a:t>* الله قدوس</a:t>
            </a:r>
            <a:endParaRPr lang="en-US" sz="24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2400" b="1" dirty="0">
                <a:effectLst>
                  <a:outerShdw blurRad="38100" dist="38100" dir="2700000" algn="tl">
                    <a:srgbClr val="010199"/>
                  </a:outerShdw>
                </a:effectLst>
                <a:latin typeface="Arial" panose="020B0604020202020204" pitchFamily="34" charset="0"/>
              </a:rPr>
              <a:t>* عاقب الله الإنسان الفاسد</a:t>
            </a:r>
            <a:endParaRPr lang="en-US" sz="24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2400" b="1" dirty="0">
                <a:effectLst>
                  <a:outerShdw blurRad="38100" dist="38100" dir="2700000" algn="tl">
                    <a:srgbClr val="010199"/>
                  </a:outerShdw>
                </a:effectLst>
                <a:latin typeface="Arial" panose="020B0604020202020204" pitchFamily="34" charset="0"/>
              </a:rPr>
              <a:t>* خالق / حافظ كل شيء ينفذ الدينونة</a:t>
            </a:r>
            <a:r>
              <a:rPr lang="en-US" sz="2400" b="1" dirty="0">
                <a:effectLst>
                  <a:outerShdw blurRad="38100" dist="38100" dir="2700000" algn="tl">
                    <a:srgbClr val="010199"/>
                  </a:outerShdw>
                </a:effectLst>
                <a:latin typeface="Arial" panose="020B0604020202020204" pitchFamily="34" charset="0"/>
              </a:rPr>
              <a:t> </a:t>
            </a:r>
            <a:endParaRPr lang="en-US" sz="2800" b="1" dirty="0">
              <a:effectLst>
                <a:outerShdw blurRad="38100" dist="38100" dir="2700000" algn="tl">
                  <a:srgbClr val="010199"/>
                </a:outerShdw>
              </a:effectLst>
              <a:latin typeface="Arial" panose="020B0604020202020204" pitchFamily="34" charset="0"/>
            </a:endParaRPr>
          </a:p>
        </p:txBody>
      </p:sp>
      <p:sp>
        <p:nvSpPr>
          <p:cNvPr id="44036" name="Text Box 4"/>
          <p:cNvSpPr txBox="1">
            <a:spLocks noChangeArrowheads="1"/>
          </p:cNvSpPr>
          <p:nvPr/>
        </p:nvSpPr>
        <p:spPr bwMode="auto">
          <a:xfrm>
            <a:off x="250824" y="1243013"/>
            <a:ext cx="85360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panose="020B0604020202020204" pitchFamily="34" charset="0"/>
              </a:rPr>
              <a:t>النسخة البابلية من الطوفان (2000 ق.م)</a:t>
            </a:r>
            <a:endParaRPr lang="en-US" sz="2800" dirty="0">
              <a:latin typeface="Times New Roman"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ملحمة جلجامش</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a:p>
            <a:pPr algn="ct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12645"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112646"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أنواع الأدب</a:t>
            </a:r>
            <a:endPar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endParaRPr>
          </a:p>
        </p:txBody>
      </p:sp>
      <p:sp>
        <p:nvSpPr>
          <p:cNvPr id="112647" name="Text Box 8"/>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cs typeface="Arial" panose="020B0604020202020204" pitchFamily="34" charset="0"/>
              </a:rPr>
              <a:t>140</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defRPr/>
            </a:pPr>
            <a:r>
              <a:rPr lang="en-US" sz="3200" dirty="0">
                <a:ea typeface="ＭＳ Ｐゴシック" charset="0"/>
                <a:cs typeface="ＭＳ Ｐゴシック" charset="0"/>
              </a:rPr>
              <a:t>Flood Legends</a:t>
            </a:r>
          </a:p>
        </p:txBody>
      </p:sp>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الصين</a:t>
            </a:r>
            <a:endParaRPr lang="en-US" b="1" dirty="0">
              <a:latin typeface="Arial" panose="020B0604020202020204" pitchFamily="34" charset="0"/>
              <a:cs typeface="Arial" panose="020B0604020202020204" pitchFamily="34" charset="0"/>
            </a:endParaRPr>
          </a:p>
        </p:txBody>
      </p:sp>
      <p:grpSp>
        <p:nvGrpSpPr>
          <p:cNvPr id="114692" name="Group 19"/>
          <p:cNvGrpSpPr>
            <a:grpSpLocks/>
          </p:cNvGrpSpPr>
          <p:nvPr/>
        </p:nvGrpSpPr>
        <p:grpSpPr bwMode="auto">
          <a:xfrm>
            <a:off x="2590800" y="0"/>
            <a:ext cx="2895600" cy="3886200"/>
            <a:chOff x="1584" y="192"/>
            <a:chExt cx="1824" cy="2448"/>
          </a:xfrm>
        </p:grpSpPr>
        <p:pic>
          <p:nvPicPr>
            <p:cNvPr id="1147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4" y="192"/>
              <a:ext cx="182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4" name="Text Box 8"/>
            <p:cNvSpPr txBox="1">
              <a:spLocks noChangeArrowheads="1"/>
            </p:cNvSpPr>
            <p:nvPr/>
          </p:nvSpPr>
          <p:spPr bwMode="auto">
            <a:xfrm>
              <a:off x="1584" y="2352"/>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بابل</a:t>
              </a:r>
              <a:endParaRPr lang="en-US" b="1" dirty="0">
                <a:latin typeface="Arial" panose="020B0604020202020204" pitchFamily="34" charset="0"/>
                <a:cs typeface="Arial" panose="020B0604020202020204" pitchFamily="34" charset="0"/>
              </a:endParaRPr>
            </a:p>
          </p:txBody>
        </p:sp>
      </p:grpSp>
      <p:grpSp>
        <p:nvGrpSpPr>
          <p:cNvPr id="3" name="Group 22"/>
          <p:cNvGrpSpPr>
            <a:grpSpLocks/>
          </p:cNvGrpSpPr>
          <p:nvPr/>
        </p:nvGrpSpPr>
        <p:grpSpPr bwMode="auto">
          <a:xfrm>
            <a:off x="6072188" y="3657600"/>
            <a:ext cx="3071812" cy="3200400"/>
            <a:chOff x="3825" y="2304"/>
            <a:chExt cx="1935" cy="2016"/>
          </a:xfrm>
        </p:grpSpPr>
        <p:pic>
          <p:nvPicPr>
            <p:cNvPr id="11470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5" y="2304"/>
              <a:ext cx="1935" cy="2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2" name="Text Box 11"/>
            <p:cNvSpPr txBox="1">
              <a:spLocks noChangeArrowheads="1"/>
            </p:cNvSpPr>
            <p:nvPr/>
          </p:nvSpPr>
          <p:spPr bwMode="auto">
            <a:xfrm>
              <a:off x="3825" y="230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المكسيك</a:t>
              </a:r>
              <a:endParaRPr lang="en-US" b="1" dirty="0">
                <a:latin typeface="Arial" panose="020B0604020202020204" pitchFamily="34" charset="0"/>
                <a:cs typeface="Arial" panose="020B0604020202020204" pitchFamily="34" charset="0"/>
              </a:endParaRPr>
            </a:p>
          </p:txBody>
        </p:sp>
      </p:grpSp>
      <p:sp>
        <p:nvSpPr>
          <p:cNvPr id="114694" name="WordArt 12"/>
          <p:cNvSpPr>
            <a:spLocks noChangeArrowheads="1" noChangeShapeType="1" noTextEdit="1"/>
          </p:cNvSpPr>
          <p:nvPr/>
        </p:nvSpPr>
        <p:spPr bwMode="auto">
          <a:xfrm>
            <a:off x="152400" y="1752600"/>
            <a:ext cx="4419600" cy="1447800"/>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أسطورة عن الطوفان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4" name="Group 21"/>
          <p:cNvGrpSpPr>
            <a:grpSpLocks/>
          </p:cNvGrpSpPr>
          <p:nvPr/>
        </p:nvGrpSpPr>
        <p:grpSpPr bwMode="auto">
          <a:xfrm>
            <a:off x="5791200" y="0"/>
            <a:ext cx="2533650" cy="3433763"/>
            <a:chOff x="3648" y="0"/>
            <a:chExt cx="1596" cy="2163"/>
          </a:xfrm>
        </p:grpSpPr>
        <p:pic>
          <p:nvPicPr>
            <p:cNvPr id="11469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8" y="0"/>
              <a:ext cx="1596" cy="2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0" name="Text Box 15"/>
            <p:cNvSpPr txBox="1">
              <a:spLocks noChangeArrowheads="1"/>
            </p:cNvSpPr>
            <p:nvPr/>
          </p:nvSpPr>
          <p:spPr bwMode="auto">
            <a:xfrm>
              <a:off x="364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هاواي</a:t>
              </a:r>
              <a:endParaRPr lang="en-US" b="1" dirty="0">
                <a:latin typeface="Arial" panose="020B0604020202020204" pitchFamily="34" charset="0"/>
                <a:cs typeface="Arial" panose="020B0604020202020204" pitchFamily="34" charset="0"/>
              </a:endParaRPr>
            </a:p>
          </p:txBody>
        </p:sp>
      </p:grpSp>
      <p:sp>
        <p:nvSpPr>
          <p:cNvPr id="114696" name="Text Box 16"/>
          <p:cNvSpPr txBox="1">
            <a:spLocks noChangeArrowheads="1"/>
          </p:cNvSpPr>
          <p:nvPr/>
        </p:nvSpPr>
        <p:spPr bwMode="auto">
          <a:xfrm>
            <a:off x="8578850" y="76200"/>
            <a:ext cx="623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83c</a:t>
            </a:r>
          </a:p>
        </p:txBody>
      </p:sp>
      <p:sp>
        <p:nvSpPr>
          <p:cNvPr id="114697" name="Text Box 17"/>
          <p:cNvSpPr txBox="1">
            <a:spLocks noChangeArrowheads="1"/>
          </p:cNvSpPr>
          <p:nvPr/>
        </p:nvSpPr>
        <p:spPr bwMode="auto">
          <a:xfrm>
            <a:off x="3276600" y="4286250"/>
            <a:ext cx="28194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u="sng">
                <a:solidFill>
                  <a:schemeClr val="bg1"/>
                </a:solidFill>
                <a:latin typeface="Times New Roman" charset="0"/>
              </a:rPr>
              <a:t>Common Elements:</a:t>
            </a:r>
          </a:p>
          <a:p>
            <a:pPr eaLnBrk="1" hangingPunct="1">
              <a:spcBef>
                <a:spcPct val="50000"/>
              </a:spcBef>
              <a:buFontTx/>
              <a:buChar char="•"/>
            </a:pPr>
            <a:r>
              <a:rPr lang="en-US" b="1">
                <a:solidFill>
                  <a:schemeClr val="bg1"/>
                </a:solidFill>
                <a:latin typeface="Times New Roman" charset="0"/>
              </a:rPr>
              <a:t>universal flood</a:t>
            </a:r>
          </a:p>
          <a:p>
            <a:pPr eaLnBrk="1" hangingPunct="1">
              <a:spcBef>
                <a:spcPct val="50000"/>
              </a:spcBef>
              <a:buFontTx/>
              <a:buChar char="•"/>
            </a:pPr>
            <a:r>
              <a:rPr lang="en-US" b="1">
                <a:solidFill>
                  <a:schemeClr val="bg1"/>
                </a:solidFill>
                <a:latin typeface="Times New Roman" charset="0"/>
              </a:rPr>
              <a:t>boat saved</a:t>
            </a:r>
          </a:p>
          <a:p>
            <a:pPr eaLnBrk="1" hangingPunct="1">
              <a:spcBef>
                <a:spcPct val="50000"/>
              </a:spcBef>
              <a:buFontTx/>
              <a:buChar char="•"/>
            </a:pPr>
            <a:r>
              <a:rPr lang="en-US" b="1">
                <a:solidFill>
                  <a:schemeClr val="bg1"/>
                </a:solidFill>
                <a:latin typeface="Times New Roman" charset="0"/>
              </a:rPr>
              <a:t>family passengers</a:t>
            </a:r>
          </a:p>
          <a:p>
            <a:pPr eaLnBrk="1" hangingPunct="1">
              <a:spcBef>
                <a:spcPct val="50000"/>
              </a:spcBef>
              <a:buFontTx/>
              <a:buChar char="•"/>
            </a:pPr>
            <a:endParaRPr lang="en-US" b="1">
              <a:solidFill>
                <a:schemeClr val="bg1"/>
              </a:solidFill>
              <a:latin typeface="Times New Roman" charset="0"/>
            </a:endParaRPr>
          </a:p>
        </p:txBody>
      </p:sp>
      <p:sp>
        <p:nvSpPr>
          <p:cNvPr id="114698" name="Text Box 18"/>
          <p:cNvSpPr txBox="1">
            <a:spLocks noChangeArrowheads="1"/>
          </p:cNvSpPr>
          <p:nvPr/>
        </p:nvSpPr>
        <p:spPr bwMode="auto">
          <a:xfrm>
            <a:off x="8143900" y="76200"/>
            <a:ext cx="11978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rPr>
              <a:t>188جي</a:t>
            </a:r>
            <a:endParaRPr lang="en-US" b="1"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animEffect transition="in" filter="dissolve">
                                      <p:cBhvr>
                                        <p:cTn id="9" dur="500"/>
                                        <p:tgtEl>
                                          <p:spTgt spid="348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ar-JO" sz="4000" dirty="0">
                <a:solidFill>
                  <a:srgbClr val="000000"/>
                </a:solidFill>
                <a:effectLst/>
                <a:ea typeface="ＭＳ Ｐゴシック" charset="0"/>
                <a:cs typeface="ＭＳ Ｐゴシック" charset="0"/>
              </a:rPr>
              <a:t>الشخصية الصينية للفلك</a:t>
            </a:r>
            <a:endParaRPr lang="en-US" sz="4000" dirty="0">
              <a:solidFill>
                <a:srgbClr val="000000"/>
              </a:solidFill>
              <a:effectLst/>
              <a:ea typeface="ＭＳ Ｐゴシック" charset="0"/>
              <a:cs typeface="ＭＳ Ｐゴシック" charset="0"/>
            </a:endParaRP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الصين</a:t>
            </a:r>
            <a:endParaRPr lang="en-US" b="1" dirty="0">
              <a:latin typeface="Arial" panose="020B0604020202020204" pitchFamily="34" charset="0"/>
              <a:cs typeface="Arial" panose="020B0604020202020204" pitchFamily="34" charset="0"/>
            </a:endParaRPr>
          </a:p>
        </p:txBody>
      </p:sp>
      <p:sp>
        <p:nvSpPr>
          <p:cNvPr id="116741" name="Text Box 18"/>
          <p:cNvSpPr txBox="1">
            <a:spLocks noChangeArrowheads="1"/>
          </p:cNvSpPr>
          <p:nvPr/>
        </p:nvSpPr>
        <p:spPr bwMode="auto">
          <a:xfrm>
            <a:off x="8172450" y="115888"/>
            <a:ext cx="10438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rPr>
              <a:t>188جي</a:t>
            </a:r>
            <a:endParaRPr lang="en-US" b="1" dirty="0">
              <a:solidFill>
                <a:srgbClr val="000000"/>
              </a:solidFill>
              <a:latin typeface="Arial" panose="020B0604020202020204" pitchFamily="34" charset="0"/>
            </a:endParaRPr>
          </a:p>
        </p:txBody>
      </p:sp>
      <p:pic>
        <p:nvPicPr>
          <p:cNvPr id="116742"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3" name="Picture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سفينة</a:t>
            </a:r>
            <a:endParaRPr lang="en-US" b="1" dirty="0">
              <a:solidFill>
                <a:schemeClr val="bg1"/>
              </a:solidFill>
              <a:latin typeface="Arial" panose="020B0604020202020204" pitchFamily="34" charset="0"/>
              <a:cs typeface="Arial" panose="020B0604020202020204" pitchFamily="34" charset="0"/>
            </a:endParaRP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ثمانية</a:t>
            </a:r>
            <a:endParaRPr lang="en-US" b="1" dirty="0">
              <a:solidFill>
                <a:schemeClr val="bg1"/>
              </a:solidFill>
              <a:latin typeface="Arial" panose="020B0604020202020204" pitchFamily="34" charset="0"/>
              <a:cs typeface="Arial" panose="020B0604020202020204" pitchFamily="34" charset="0"/>
            </a:endParaRPr>
          </a:p>
        </p:txBody>
      </p:sp>
      <p:sp>
        <p:nvSpPr>
          <p:cNvPr id="116746" name="Text Box 5"/>
          <p:cNvSpPr txBox="1">
            <a:spLocks noChangeArrowheads="1"/>
          </p:cNvSpPr>
          <p:nvPr/>
        </p:nvSpPr>
        <p:spPr bwMode="auto">
          <a:xfrm>
            <a:off x="7734300" y="5357826"/>
            <a:ext cx="130175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فم </a:t>
            </a:r>
          </a:p>
          <a:p>
            <a:pPr algn="ctr" eaLnBrk="1" hangingPunct="1"/>
            <a:r>
              <a:rPr lang="ar-JO" b="1" dirty="0">
                <a:solidFill>
                  <a:schemeClr val="bg1"/>
                </a:solidFill>
                <a:latin typeface="Arial" panose="020B0604020202020204" pitchFamily="34" charset="0"/>
                <a:cs typeface="Arial" panose="020B0604020202020204" pitchFamily="34" charset="0"/>
              </a:rPr>
              <a:t>الإنسان</a:t>
            </a:r>
            <a:endParaRPr lang="en-US" b="1" dirty="0">
              <a:solidFill>
                <a:schemeClr val="bg1"/>
              </a:solidFill>
              <a:latin typeface="Arial" panose="020B0604020202020204" pitchFamily="34" charset="0"/>
              <a:cs typeface="Arial" panose="020B0604020202020204" pitchFamily="34" charset="0"/>
            </a:endParaRP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سفينة</a:t>
            </a:r>
            <a:endParaRPr lang="en-US" b="1" dirty="0">
              <a:solidFill>
                <a:schemeClr val="bg1"/>
              </a:solidFill>
              <a:latin typeface="Arial" panose="020B0604020202020204" pitchFamily="34" charset="0"/>
              <a:cs typeface="Arial" panose="020B0604020202020204" pitchFamily="34" charset="0"/>
            </a:endParaRP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ثمانية</a:t>
            </a:r>
            <a:endParaRPr lang="en-US" b="1" dirty="0">
              <a:solidFill>
                <a:schemeClr val="bg1"/>
              </a:solidFill>
              <a:latin typeface="Arial" panose="020B0604020202020204" pitchFamily="34" charset="0"/>
              <a:cs typeface="Arial" panose="020B0604020202020204" pitchFamily="34" charset="0"/>
            </a:endParaRP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إناء</a:t>
            </a:r>
            <a:endParaRPr lang="en-US" b="1" dirty="0">
              <a:solidFill>
                <a:schemeClr val="bg1"/>
              </a:solidFill>
              <a:latin typeface="Arial" panose="020B0604020202020204" pitchFamily="34" charset="0"/>
              <a:cs typeface="Arial" panose="020B0604020202020204" pitchFamily="34" charset="0"/>
            </a:endParaRP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شخص</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endParaRPr lang="en-US" dirty="0">
              <a:ea typeface="ＭＳ Ｐゴシック" charset="0"/>
            </a:endParaRPr>
          </a:p>
        </p:txBody>
      </p:sp>
      <p:pic>
        <p:nvPicPr>
          <p:cNvPr id="118787" name="Picture 6" descr="gilner_zoom">
            <a:hlinkClick r:id="rId3"/>
          </p:cNvPr>
          <p:cNvPicPr>
            <a:picLocks noGrp="1" noChangeAspect="1" noChangeArrowheads="1"/>
          </p:cNvPicPr>
          <p:nvPr>
            <p:ph sz="quarter" idx="2"/>
          </p:nvPr>
        </p:nvPicPr>
        <p:blipFill>
          <a:blip r:embed="rId4" cstate="print">
            <a:extLst>
              <a:ext uri="{28A0092B-C50C-407E-A947-70E740481C1C}">
                <a14:useLocalDpi xmlns:a14="http://schemas.microsoft.com/office/drawing/2010/main"/>
              </a:ext>
            </a:extLst>
          </a:blip>
          <a:srcRect/>
          <a:stretch>
            <a:fillRect/>
          </a:stretch>
        </p:blipFill>
        <p:spPr>
          <a:xfrm>
            <a:off x="6858000" y="3733800"/>
            <a:ext cx="1852613" cy="2438400"/>
          </a:xfrm>
        </p:spPr>
      </p:pic>
      <p:pic>
        <p:nvPicPr>
          <p:cNvPr id="118788" name="Picture 15" descr="scroll">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1800" b="1" dirty="0">
                <a:latin typeface="Arial" panose="020B0604020202020204" pitchFamily="34" charset="0"/>
              </a:rPr>
              <a:t>189</a:t>
            </a:r>
            <a:endParaRPr lang="en-US" sz="1800" b="1" dirty="0">
              <a:latin typeface="Arial" panose="020B0604020202020204" pitchFamily="34" charset="0"/>
            </a:endParaRPr>
          </a:p>
        </p:txBody>
      </p:sp>
      <p:pic>
        <p:nvPicPr>
          <p:cNvPr id="8210" name="Picture 18" descr="800px-Cyrus_Cylinder_BM_ME9092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6563" y="4786322"/>
            <a:ext cx="5791200" cy="1970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 calcmode="lin" valueType="num">
                                      <p:cBhvr additive="base">
                                        <p:cTn id="4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6" end="6"/>
                                            </p:txEl>
                                          </p:spTgt>
                                        </p:tgtEl>
                                        <p:attrNameLst>
                                          <p:attrName>ppt_y</p:attrName>
                                        </p:attrNameLst>
                                      </p:cBhvr>
                                      <p:tavLst>
                                        <p:tav tm="0">
                                          <p:val>
                                            <p:strVal val="1+#ppt_h/2"/>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82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xit" presetSubtype="0" fill="hold" nodeType="clickEffect">
                                  <p:stCondLst>
                                    <p:cond delay="0"/>
                                  </p:stCondLst>
                                  <p:childTnLst>
                                    <p:animEffect transition="out" filter="wedge">
                                      <p:cBhvr>
                                        <p:cTn id="50" dur="2000"/>
                                        <p:tgtEl>
                                          <p:spTgt spid="8210"/>
                                        </p:tgtEl>
                                      </p:cBhvr>
                                    </p:animEffect>
                                    <p:set>
                                      <p:cBhvr>
                                        <p:cTn id="51" dur="1" fill="hold">
                                          <p:stCondLst>
                                            <p:cond delay="1999"/>
                                          </p:stCondLst>
                                        </p:cTn>
                                        <p:tgtEl>
                                          <p:spTgt spid="8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algn="ctr" eaLnBrk="1" hangingPunct="1">
              <a:buFontTx/>
              <a:buNone/>
              <a:defRPr/>
            </a:pPr>
            <a:r>
              <a:rPr lang="ar-JO" sz="3200" dirty="0">
                <a:solidFill>
                  <a:schemeClr val="bg1"/>
                </a:solidFill>
                <a:effectLst>
                  <a:glow rad="228600">
                    <a:schemeClr val="tx1"/>
                  </a:glow>
                </a:effectLst>
                <a:ea typeface="ＭＳ Ｐゴシック" charset="0"/>
                <a:cs typeface="ＭＳ Ｐゴシック" charset="0"/>
              </a:rPr>
              <a:t>أمينيموبوت</a:t>
            </a:r>
            <a:endParaRPr lang="en-US" dirty="0">
              <a:effectLst>
                <a:glow rad="228600">
                  <a:schemeClr val="tx1"/>
                </a:glow>
              </a:effectLst>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algn="ctr" eaLnBrk="1" hangingPunct="1">
              <a:buFontTx/>
              <a:buNone/>
              <a:defRPr/>
            </a:pPr>
            <a:r>
              <a:rPr lang="ar-JO" sz="3200" dirty="0">
                <a:solidFill>
                  <a:schemeClr val="bg1"/>
                </a:solidFill>
                <a:effectLst>
                  <a:glow rad="228600">
                    <a:schemeClr val="tx1"/>
                  </a:glow>
                </a:effectLst>
                <a:ea typeface="ＭＳ Ｐゴシック" charset="0"/>
                <a:cs typeface="ＭＳ Ｐゴシック" charset="0"/>
              </a:rPr>
              <a:t>أمثال 22 : 17 – 24 : 22 </a:t>
            </a:r>
            <a:endParaRPr lang="en-US" sz="3200" dirty="0">
              <a:effectLst>
                <a:glow rad="228600">
                  <a:schemeClr val="tx1"/>
                </a:glow>
              </a:effectLst>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mn-cs"/>
              </a:rPr>
              <a:t>188 ب</a:t>
            </a:r>
            <a:endParaRPr lang="en-US" sz="2400" b="1" dirty="0">
              <a:solidFill>
                <a:schemeClr val="bg1"/>
              </a:solidFill>
              <a:latin typeface="Arial" panose="020B0604020202020204" pitchFamily="34" charset="0"/>
              <a:ea typeface="+mn-ea"/>
              <a:cs typeface="+mn-cs"/>
            </a:endParaRP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algn="ctr" eaLnBrk="1" hangingPunct="1">
              <a:spcBef>
                <a:spcPct val="20000"/>
              </a:spcBef>
              <a:buNone/>
              <a:defRPr sz="2800" b="1">
                <a:solidFill>
                  <a:schemeClr val="bg1"/>
                </a:solidFill>
                <a:effectLst>
                  <a:glow rad="228600">
                    <a:schemeClr val="tx1"/>
                  </a:glow>
                </a:effectLst>
                <a:latin typeface="Arial" panose="020B0604020202020204" pitchFamily="34" charset="0"/>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ar-JO" dirty="0"/>
              <a:t>أعط اذنك واسمع ما أقول واجعل قلبك يدرك. جيد لك أن تضعها في قلبك ، دعها تستريح في تابوت بطنك ؛ حتى يكونوا بمثابة أوتاد على لسانك ( الفصل الأول )</a:t>
            </a:r>
            <a:endParaRPr lang="en-US" dirty="0"/>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lgn="ctr">
              <a:defRPr/>
            </a:pPr>
            <a:r>
              <a:rPr lang="ar-JO" sz="2800" dirty="0">
                <a:effectLst>
                  <a:glow rad="228600">
                    <a:schemeClr val="tx1"/>
                  </a:glow>
                </a:effectLst>
                <a:latin typeface="Arial" panose="020B0604020202020204" pitchFamily="34" charset="0"/>
              </a:rPr>
              <a:t>أمل أذنك واسمع كلام الحكماء ووجه قلبك إلى معرفتي لأنه حسن إن حفظتها في جوفك إن تتثبت جميعاً على شفتيك</a:t>
            </a:r>
          </a:p>
          <a:p>
            <a:pPr algn="ctr">
              <a:defRPr/>
            </a:pPr>
            <a:r>
              <a:rPr lang="ar-JO" sz="2800" dirty="0">
                <a:effectLst>
                  <a:glow rad="228600">
                    <a:schemeClr val="tx1"/>
                  </a:glow>
                </a:effectLst>
                <a:latin typeface="Arial" panose="020B0604020202020204" pitchFamily="34" charset="0"/>
              </a:rPr>
              <a:t>(أمثال 22 : 17 – 18)</a:t>
            </a:r>
            <a:endParaRPr lang="en-US" sz="2800" dirty="0">
              <a:effectLst>
                <a:glow rad="228600">
                  <a:schemeClr val="tx1"/>
                </a:glo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algn="ctr" eaLnBrk="1" hangingPunct="1">
              <a:buFontTx/>
              <a:buNone/>
            </a:pPr>
            <a:r>
              <a:rPr lang="ar-JO" sz="3200" dirty="0">
                <a:solidFill>
                  <a:schemeClr val="bg1"/>
                </a:solidFill>
                <a:effectLst>
                  <a:glow rad="228600">
                    <a:schemeClr val="tx1"/>
                  </a:glow>
                </a:effectLst>
                <a:ea typeface="ＭＳ Ｐゴシック" charset="0"/>
                <a:cs typeface="ＭＳ Ｐゴシック" charset="0"/>
              </a:rPr>
              <a:t>أمينيموبوت</a:t>
            </a:r>
            <a:endParaRPr lang="en-US" sz="3200" dirty="0">
              <a:solidFill>
                <a:schemeClr val="bg1"/>
              </a:solidFill>
              <a:effectLst>
                <a:glow rad="228600">
                  <a:schemeClr val="tx1"/>
                </a:glow>
              </a:effectLst>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algn="ctr" eaLnBrk="1" hangingPunct="1">
              <a:buFontTx/>
              <a:buNone/>
            </a:pPr>
            <a:r>
              <a:rPr lang="ar-JO" sz="3200" dirty="0">
                <a:solidFill>
                  <a:schemeClr val="bg1"/>
                </a:solidFill>
                <a:effectLst>
                  <a:glow rad="228600">
                    <a:schemeClr val="tx1"/>
                  </a:glow>
                </a:effectLst>
                <a:ea typeface="ＭＳ Ｐゴシック" charset="0"/>
                <a:cs typeface="ＭＳ Ｐゴシック" charset="0"/>
              </a:rPr>
              <a:t>أمثال 22 : 17 – 24 : 22</a:t>
            </a:r>
            <a:endParaRPr lang="en-US" sz="3200" dirty="0">
              <a:solidFill>
                <a:schemeClr val="bg1"/>
              </a:solidFill>
              <a:effectLst>
                <a:glow rad="228600">
                  <a:schemeClr val="tx1"/>
                </a:glow>
              </a:effectLst>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mn-cs"/>
              </a:rPr>
              <a:t>188ب</a:t>
            </a:r>
            <a:endParaRPr lang="en-US" sz="2400" b="1" dirty="0">
              <a:solidFill>
                <a:schemeClr val="bg1"/>
              </a:solidFill>
              <a:latin typeface="Arial" panose="020B0604020202020204" pitchFamily="34" charset="0"/>
              <a:ea typeface="+mn-ea"/>
              <a:cs typeface="+mn-cs"/>
            </a:endParaRP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lgn="ctr"/>
            <a:r>
              <a:rPr lang="ar-JO" dirty="0">
                <a:latin typeface="Arial" panose="020B0604020202020204" pitchFamily="34" charset="0"/>
              </a:rPr>
              <a:t>احذر من سلب الفقير وظلم المنكوب  (الفصل الثاني)</a:t>
            </a:r>
            <a:endParaRPr lang="en-US" dirty="0">
              <a:latin typeface="Arial" panose="020B0604020202020204" pitchFamily="34" charset="0"/>
            </a:endParaRP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lgn="ctr"/>
            <a:r>
              <a:rPr lang="ar-JO" dirty="0">
                <a:latin typeface="Arial" panose="020B0604020202020204" pitchFamily="34" charset="0"/>
              </a:rPr>
              <a:t>لا تسلب الفقير لكونه فقيراً ولا تسحق المسكين في الباب</a:t>
            </a:r>
          </a:p>
          <a:p>
            <a:pPr algn="ctr"/>
            <a:r>
              <a:rPr lang="ar-JO" dirty="0">
                <a:latin typeface="Arial" panose="020B0604020202020204" pitchFamily="34" charset="0"/>
              </a:rPr>
              <a:t>(أمثال 22 : 22)</a:t>
            </a:r>
            <a:endParaRPr 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p>
          <a:p>
            <a:pPr marL="1257300" lvl="1" indent="-533400" algn="r" eaLnBrk="1" hangingPunct="1">
              <a:lnSpc>
                <a:spcPct val="90000"/>
              </a:lnSpc>
              <a:buClrTx/>
              <a:buNone/>
              <a:defRPr/>
            </a:pP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 </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p>
          <a:p>
            <a:pPr marL="1257300" lvl="1" indent="-533400" algn="ctr" eaLnBrk="1" hangingPunct="1">
              <a:lnSpc>
                <a:spcPct val="90000"/>
              </a:lnSpc>
              <a:buClrTx/>
              <a:buNone/>
              <a:defRPr/>
            </a:pPr>
            <a:r>
              <a:rPr lang="ar-JO" dirty="0">
                <a:ea typeface="ＭＳ Ｐゴシック" charset="0"/>
              </a:rPr>
              <a:t>ب. أغاني الحب المصرية</a:t>
            </a:r>
            <a:r>
              <a:rPr lang="en-US" dirty="0">
                <a:ea typeface="ＭＳ Ｐゴシック" charset="0"/>
              </a:rPr>
              <a:t> </a:t>
            </a:r>
          </a:p>
        </p:txBody>
      </p:sp>
      <p:pic>
        <p:nvPicPr>
          <p:cNvPr id="124931" name="Picture 15" descr="scroll">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1800" b="1" dirty="0">
                <a:latin typeface="Arial" panose="020B0604020202020204" pitchFamily="34" charset="0"/>
              </a:rPr>
              <a:t>189</a:t>
            </a:r>
            <a:endParaRPr lang="en-US" sz="1800" b="1" dirty="0">
              <a:latin typeface="Arial" panose="020B0604020202020204" pitchFamily="34" charset="0"/>
            </a:endParaRPr>
          </a:p>
        </p:txBody>
      </p:sp>
      <p:pic>
        <p:nvPicPr>
          <p:cNvPr id="124933"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 calcmode="lin" valueType="num">
                                      <p:cBhvr additive="base">
                                        <p:cTn id="12"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 calcmode="lin" valueType="num">
                                      <p:cBhvr additive="base">
                                        <p:cTn id="17"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 calcmode="lin" valueType="num">
                                      <p:cBhvr additive="base">
                                        <p:cTn id="22"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 calcmode="lin" valueType="num">
                                      <p:cBhvr additive="base">
                                        <p:cTn id="27"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8195">
                                            <p:txEl>
                                              <p:pRg st="6" end="6"/>
                                            </p:txEl>
                                          </p:spTgt>
                                        </p:tgtEl>
                                        <p:attrNameLst>
                                          <p:attrName>style.visibility</p:attrName>
                                        </p:attrNameLst>
                                      </p:cBhvr>
                                      <p:to>
                                        <p:strVal val="visible"/>
                                      </p:to>
                                    </p:set>
                                    <p:anim calcmode="lin" valueType="num">
                                      <p:cBhvr additive="base">
                                        <p:cTn id="32"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8195">
                                            <p:txEl>
                                              <p:pRg st="7" end="7"/>
                                            </p:txEl>
                                          </p:spTgt>
                                        </p:tgtEl>
                                        <p:attrNameLst>
                                          <p:attrName>style.visibility</p:attrName>
                                        </p:attrNameLst>
                                      </p:cBhvr>
                                      <p:to>
                                        <p:strVal val="visible"/>
                                      </p:to>
                                    </p:set>
                                    <p:anim calcmode="lin" valueType="num">
                                      <p:cBhvr additive="base">
                                        <p:cTn id="3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8195">
                                            <p:txEl>
                                              <p:pRg st="8" end="8"/>
                                            </p:txEl>
                                          </p:spTgt>
                                        </p:tgtEl>
                                        <p:attrNameLst>
                                          <p:attrName>style.visibility</p:attrName>
                                        </p:attrNameLst>
                                      </p:cBhvr>
                                      <p:to>
                                        <p:strVal val="visible"/>
                                      </p:to>
                                    </p:set>
                                    <p:anim calcmode="lin" valueType="num">
                                      <p:cBhvr additive="base">
                                        <p:cTn id="42"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268760"/>
            <a:ext cx="4191000" cy="1890713"/>
          </a:xfrm>
          <a:effectLst>
            <a:outerShdw blurRad="63500" dist="38099" dir="2700000" algn="ctr" rotWithShape="0">
              <a:srgbClr val="000000">
                <a:alpha val="74998"/>
              </a:srgbClr>
            </a:outerShdw>
          </a:effectLst>
        </p:spPr>
        <p:txBody>
          <a:bodyPr/>
          <a:lstStyle/>
          <a:p>
            <a:pPr algn="r" eaLnBrk="1" hangingPunct="1">
              <a:defRPr/>
            </a:pPr>
            <a:r>
              <a:rPr lang="ar-JO" sz="3600" dirty="0">
                <a:solidFill>
                  <a:schemeClr val="bg1"/>
                </a:solidFill>
                <a:ea typeface="ＭＳ Ｐゴシック" charset="0"/>
                <a:cs typeface="ＭＳ Ｐゴシック" charset="0"/>
              </a:rPr>
              <a:t>* أمينيموبوت </a:t>
            </a:r>
          </a:p>
          <a:p>
            <a:pPr algn="r" eaLnBrk="1" hangingPunct="1">
              <a:buNone/>
              <a:defRPr/>
            </a:pPr>
            <a:r>
              <a:rPr lang="ar-JO" sz="3600" dirty="0">
                <a:solidFill>
                  <a:schemeClr val="bg1"/>
                </a:solidFill>
                <a:ea typeface="ＭＳ Ｐゴシック" charset="0"/>
                <a:cs typeface="ＭＳ Ｐゴシック" charset="0"/>
              </a:rPr>
              <a:t>* شعر الحب المصري</a:t>
            </a:r>
            <a:endParaRPr lang="en-US" sz="3600" dirty="0">
              <a:solidFill>
                <a:schemeClr val="bg1"/>
              </a:solidFill>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268760"/>
            <a:ext cx="5181600" cy="1890713"/>
          </a:xfrm>
          <a:effectLst>
            <a:outerShdw blurRad="63500" dist="38099" dir="2700000" algn="ctr" rotWithShape="0">
              <a:srgbClr val="000000">
                <a:alpha val="74998"/>
              </a:srgbClr>
            </a:outerShdw>
          </a:effectLst>
        </p:spPr>
        <p:txBody>
          <a:bodyPr/>
          <a:lstStyle/>
          <a:p>
            <a:pPr algn="r" eaLnBrk="1" hangingPunct="1">
              <a:defRPr/>
            </a:pPr>
            <a:r>
              <a:rPr lang="ar-JO" sz="3600" dirty="0">
                <a:solidFill>
                  <a:schemeClr val="bg1"/>
                </a:solidFill>
                <a:ea typeface="ＭＳ Ｐゴシック" charset="0"/>
                <a:cs typeface="ＭＳ Ｐゴシック" charset="0"/>
              </a:rPr>
              <a:t>أمثال 22 : 17 – 24 : 22 </a:t>
            </a:r>
          </a:p>
          <a:p>
            <a:pPr algn="r" eaLnBrk="1" hangingPunct="1">
              <a:defRPr/>
            </a:pPr>
            <a:r>
              <a:rPr lang="ar-JO" sz="3600" dirty="0">
                <a:solidFill>
                  <a:schemeClr val="bg1"/>
                </a:solidFill>
                <a:ea typeface="ＭＳ Ｐゴシック" charset="0"/>
                <a:cs typeface="ＭＳ Ｐゴシック" charset="0"/>
              </a:rPr>
              <a:t>نشيد الأنشاد</a:t>
            </a:r>
            <a:endParaRPr lang="en-US" sz="3600" dirty="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mn-cs"/>
              </a:rPr>
              <a:t>188ب</a:t>
            </a:r>
            <a:endParaRPr lang="en-US" sz="2400" b="1" dirty="0">
              <a:solidFill>
                <a:schemeClr val="bg1"/>
              </a:solidFill>
              <a:latin typeface="Arial" panose="020B0604020202020204" pitchFamily="34" charset="0"/>
              <a:ea typeface="+mn-ea"/>
              <a:cs typeface="+mn-cs"/>
            </a:endParaRPr>
          </a:p>
        </p:txBody>
      </p:sp>
      <p:sp>
        <p:nvSpPr>
          <p:cNvPr id="8" name="Rectangle 4"/>
          <p:cNvSpPr txBox="1">
            <a:spLocks noChangeArrowheads="1"/>
          </p:cNvSpPr>
          <p:nvPr/>
        </p:nvSpPr>
        <p:spPr bwMode="auto">
          <a:xfrm>
            <a:off x="250825" y="3068960"/>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lgn="ctr">
              <a:defRPr/>
            </a:pPr>
            <a:r>
              <a:rPr lang="ru-RU" dirty="0">
                <a:latin typeface="Arial" panose="020B0604020202020204" pitchFamily="34" charset="0"/>
              </a:rPr>
              <a:t>"</a:t>
            </a:r>
            <a:r>
              <a:rPr lang="ar-JO" dirty="0">
                <a:latin typeface="Arial" panose="020B0604020202020204" pitchFamily="34" charset="0"/>
              </a:rPr>
              <a:t> لو كنت فقط عامل غسيل لثياب أختي ولو لشهر واحد! سوف أقوى بإمساك [الملابس] التي تلمس جسدها (آرنولد, 192)</a:t>
            </a:r>
          </a:p>
        </p:txBody>
      </p:sp>
      <p:sp>
        <p:nvSpPr>
          <p:cNvPr id="9" name="Rectangle 4"/>
          <p:cNvSpPr txBox="1">
            <a:spLocks noChangeArrowheads="1"/>
          </p:cNvSpPr>
          <p:nvPr/>
        </p:nvSpPr>
        <p:spPr bwMode="auto">
          <a:xfrm>
            <a:off x="4787900" y="3068960"/>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lgn="ctr">
              <a:defRPr/>
            </a:pPr>
            <a:r>
              <a:rPr lang="ar-JO" dirty="0">
                <a:latin typeface="Arial" panose="020B0604020202020204" pitchFamily="34" charset="0"/>
              </a:rPr>
              <a:t>رائحة ثيابك كرائحة لبنان</a:t>
            </a:r>
          </a:p>
          <a:p>
            <a:pPr algn="ctr">
              <a:defRPr/>
            </a:pPr>
            <a:r>
              <a:rPr lang="ar-JO" dirty="0">
                <a:latin typeface="Arial" panose="020B0604020202020204" pitchFamily="34" charset="0"/>
              </a:rPr>
              <a:t> (4 : 11)</a:t>
            </a:r>
            <a:endParaRPr 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algn="r" eaLnBrk="1" hangingPunct="1">
              <a:lnSpc>
                <a:spcPct val="90000"/>
              </a:lnSpc>
              <a:buNone/>
              <a:defRPr/>
            </a:pPr>
            <a:r>
              <a:rPr lang="ar-JO" sz="2800" dirty="0">
                <a:ea typeface="ＭＳ Ｐゴシック" charset="0"/>
                <a:cs typeface="ＭＳ Ｐゴシック" charset="0"/>
              </a:rPr>
              <a:t>1. تاريخي</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أ. الأشوري ( مثل تغلث فلاسر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ب. المصري ( تاريخ الفراعنة )</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ت. أخبار البابليين</a:t>
            </a:r>
            <a:endParaRPr lang="en-US" dirty="0">
              <a:ea typeface="ＭＳ Ｐゴシック" charset="0"/>
            </a:endParaRPr>
          </a:p>
          <a:p>
            <a:pPr marL="1257300" lvl="1" indent="-533400" algn="r" eaLnBrk="1" hangingPunct="1">
              <a:lnSpc>
                <a:spcPct val="90000"/>
              </a:lnSpc>
              <a:buClrTx/>
              <a:buNone/>
              <a:defRPr/>
            </a:pPr>
            <a:r>
              <a:rPr lang="ar-JO" dirty="0">
                <a:ea typeface="ＭＳ Ｐゴシック" charset="0"/>
              </a:rPr>
              <a:t>ث. الفرس ( أسطوانة كورش )</a:t>
            </a:r>
          </a:p>
          <a:p>
            <a:pPr marL="1257300" lvl="1" indent="-533400" algn="r" eaLnBrk="1" hangingPunct="1">
              <a:lnSpc>
                <a:spcPct val="90000"/>
              </a:lnSpc>
              <a:buClrTx/>
              <a:buNone/>
              <a:defRPr/>
            </a:pPr>
            <a:endParaRPr lang="en-US" dirty="0">
              <a:ea typeface="ＭＳ Ｐゴシック" charset="0"/>
            </a:endParaRPr>
          </a:p>
          <a:p>
            <a:pPr marL="609600" indent="-609600" algn="ctr" eaLnBrk="1" hangingPunct="1">
              <a:lnSpc>
                <a:spcPct val="90000"/>
              </a:lnSpc>
              <a:buNone/>
              <a:defRPr/>
            </a:pPr>
            <a:r>
              <a:rPr lang="ar-JO" sz="2800" dirty="0">
                <a:ea typeface="ＭＳ Ｐゴシック" charset="0"/>
                <a:cs typeface="ＭＳ Ｐゴシック" charset="0"/>
              </a:rPr>
              <a:t>2. الحكمة </a:t>
            </a:r>
            <a:endParaRPr lang="en-US" sz="2800" dirty="0">
              <a:ea typeface="ＭＳ Ｐゴシック" charset="0"/>
              <a:cs typeface="ＭＳ Ｐゴシック" charset="0"/>
            </a:endParaRPr>
          </a:p>
          <a:p>
            <a:pPr marL="1257300" lvl="1" indent="-533400" algn="ctr" eaLnBrk="1" hangingPunct="1">
              <a:lnSpc>
                <a:spcPct val="90000"/>
              </a:lnSpc>
              <a:buClrTx/>
              <a:buNone/>
              <a:defRPr/>
            </a:pPr>
            <a:r>
              <a:rPr lang="ar-JO" dirty="0">
                <a:ea typeface="ＭＳ Ｐゴシック" charset="0"/>
              </a:rPr>
              <a:t>أ. تعليمات أمينيموب</a:t>
            </a:r>
          </a:p>
          <a:p>
            <a:pPr marL="1257300" lvl="1" indent="-533400" algn="ctr" eaLnBrk="1" hangingPunct="1">
              <a:lnSpc>
                <a:spcPct val="90000"/>
              </a:lnSpc>
              <a:buClrTx/>
              <a:buNone/>
              <a:defRPr/>
            </a:pPr>
            <a:r>
              <a:rPr lang="ar-JO" dirty="0">
                <a:ea typeface="ＭＳ Ｐゴシック" charset="0"/>
              </a:rPr>
              <a:t>ب. أغاني الحب المصرية</a:t>
            </a:r>
          </a:p>
          <a:p>
            <a:pPr marL="1257300" lvl="1" indent="-533400" algn="ctr" eaLnBrk="1" hangingPunct="1">
              <a:lnSpc>
                <a:spcPct val="90000"/>
              </a:lnSpc>
              <a:buClrTx/>
              <a:buNone/>
              <a:defRPr/>
            </a:pPr>
            <a:r>
              <a:rPr lang="ar-JO" dirty="0">
                <a:ea typeface="ＭＳ Ｐゴシック" charset="0"/>
              </a:rPr>
              <a:t>ت. المزامير والصلوات</a:t>
            </a:r>
            <a:r>
              <a:rPr lang="en-US" dirty="0">
                <a:ea typeface="ＭＳ Ｐゴシック" charset="0"/>
              </a:rPr>
              <a:t> </a:t>
            </a:r>
          </a:p>
        </p:txBody>
      </p:sp>
      <p:pic>
        <p:nvPicPr>
          <p:cNvPr id="129027" name="Picture 15" descr="scroll">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8" name="Text Box 16"/>
          <p:cNvSpPr txBox="1">
            <a:spLocks noChangeArrowheads="1"/>
          </p:cNvSpPr>
          <p:nvPr/>
        </p:nvSpPr>
        <p:spPr bwMode="auto">
          <a:xfrm>
            <a:off x="8442325" y="36513"/>
            <a:ext cx="5453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1800" b="1" dirty="0">
                <a:latin typeface="Arial" panose="020B0604020202020204" pitchFamily="34" charset="0"/>
              </a:rPr>
              <a:t>189</a:t>
            </a:r>
            <a:endParaRPr lang="en-US" sz="1800" b="1" dirty="0">
              <a:latin typeface="Arial" panose="020B0604020202020204" pitchFamily="34" charset="0"/>
            </a:endParaRPr>
          </a:p>
        </p:txBody>
      </p:sp>
      <p:pic>
        <p:nvPicPr>
          <p:cNvPr id="129029"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ar-JO" altLang="zh-CN" dirty="0">
                <a:solidFill>
                  <a:schemeClr val="bg1"/>
                </a:solidFill>
                <a:ea typeface="ＭＳ Ｐゴシック" charset="0"/>
                <a:cs typeface="Arial" panose="020B0604020202020204" pitchFamily="34" charset="0"/>
              </a:rPr>
              <a:t>الحاجة لبداية جديدة</a:t>
            </a:r>
            <a:endParaRPr lang="en-US" altLang="zh-CN" dirty="0">
              <a:solidFill>
                <a:schemeClr val="bg1"/>
              </a:solidFill>
              <a:ea typeface="ＭＳ Ｐゴシック" charset="0"/>
              <a:cs typeface="Arial" panose="020B0604020202020204" pitchFamily="34"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65</a:t>
            </a:r>
            <a:endParaRPr lang="en-US" altLang="zh-CN" b="1" dirty="0">
              <a:solidFill>
                <a:srgbClr val="FFFFFF"/>
              </a:solidFill>
              <a:latin typeface="Arial" panose="020B0604020202020204" pitchFamily="34" charset="0"/>
              <a:cs typeface="Arial" panose="020B0604020202020204" pitchFamily="34" charset="0"/>
            </a:endParaRP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8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و رأى الله الأرض فإذا هي قد فسدت إذ كان كل بشر قد أفسد طريقه على الأرض فقال الله لنوح نهاية كل بشر قد أتت أمامي لأن الأرض امتلأت ظلماً منهم فها أنا مهلكهم مع الأرض (6 : 12 – 13)</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ar-JO" dirty="0">
                <a:solidFill>
                  <a:srgbClr val="F4F4F4"/>
                </a:solidFill>
                <a:ea typeface="+mj-ea"/>
                <a:cs typeface="+mj-cs"/>
              </a:rPr>
              <a:t>توازي أدب الحكمة</a:t>
            </a:r>
            <a:endParaRPr lang="en-US"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067944" cy="5562600"/>
          </a:xfrm>
          <a:noFill/>
          <a:ln>
            <a:noFill/>
          </a:ln>
          <a:effectLst/>
        </p:spPr>
        <p:txBody>
          <a:bodyPr/>
          <a:lstStyle/>
          <a:p>
            <a:pPr algn="r" rtl="1" eaLnBrk="1" hangingPunct="1"/>
            <a:r>
              <a:rPr lang="ar-JO" sz="3600" kern="1200" dirty="0">
                <a:solidFill>
                  <a:schemeClr val="bg1"/>
                </a:solidFill>
                <a:effectLst>
                  <a:glow rad="228600">
                    <a:schemeClr val="tx1"/>
                  </a:glow>
                </a:effectLst>
                <a:ea typeface="ＭＳ Ｐゴシック" charset="0"/>
              </a:rPr>
              <a:t>أمينيموبوت</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قصائد الحب المصرية (آرنولد, 192) رسائل ماري</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الثيوغونيا البابلية</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الثيوديسيا البابلية</a:t>
            </a:r>
            <a:endParaRPr lang="en-US" sz="3600" kern="1200" dirty="0">
              <a:solidFill>
                <a:schemeClr val="bg1"/>
              </a:solidFill>
              <a:effectLst>
                <a:glow rad="228600">
                  <a:schemeClr val="tx1"/>
                </a:glow>
              </a:effectLst>
              <a:ea typeface="ＭＳ Ｐゴシック" charset="0"/>
            </a:endParaRPr>
          </a:p>
        </p:txBody>
      </p:sp>
      <p:sp>
        <p:nvSpPr>
          <p:cNvPr id="166915" name="Rectangle 3"/>
          <p:cNvSpPr>
            <a:spLocks noGrp="1" noChangeArrowheads="1"/>
          </p:cNvSpPr>
          <p:nvPr>
            <p:ph type="body" sz="half" idx="2"/>
          </p:nvPr>
        </p:nvSpPr>
        <p:spPr>
          <a:xfrm>
            <a:off x="4211960" y="1466850"/>
            <a:ext cx="4788024" cy="4525963"/>
          </a:xfrm>
          <a:noFill/>
          <a:ln>
            <a:noFill/>
          </a:ln>
          <a:effectLst/>
        </p:spPr>
        <p:txBody>
          <a:bodyPr vert="horz" wrap="square" lIns="91440" tIns="45720" rIns="91440" bIns="45720" numCol="1" anchor="t" anchorCtr="0" compatLnSpc="1">
            <a:prstTxWarp prst="textNoShape">
              <a:avLst/>
            </a:prstTxWarp>
          </a:bodyPr>
          <a:lstStyle/>
          <a:p>
            <a:pPr algn="r" rtl="1" eaLnBrk="1" hangingPunct="1"/>
            <a:r>
              <a:rPr lang="ar-JO" sz="3600" kern="1200" dirty="0">
                <a:solidFill>
                  <a:schemeClr val="bg1"/>
                </a:solidFill>
                <a:effectLst>
                  <a:glow rad="228600">
                    <a:schemeClr val="tx1"/>
                  </a:glow>
                </a:effectLst>
                <a:ea typeface="ＭＳ Ｐゴシック" charset="0"/>
              </a:rPr>
              <a:t>أمثال 22 : 17 – 24 : 22</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نشيد الأنشاد</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النبوات الأكادية</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جرائم الحكم</a:t>
            </a:r>
            <a:endParaRPr lang="en-US" sz="3600" kern="1200" dirty="0">
              <a:solidFill>
                <a:schemeClr val="bg1"/>
              </a:solidFill>
              <a:effectLst>
                <a:glow rad="228600">
                  <a:schemeClr val="tx1"/>
                </a:glow>
              </a:effectLst>
              <a:ea typeface="ＭＳ Ｐゴシック" charset="0"/>
            </a:endParaRPr>
          </a:p>
          <a:p>
            <a:pPr algn="r" rtl="1" eaLnBrk="1" hangingPunct="1"/>
            <a:r>
              <a:rPr lang="ar-JO" sz="3600" kern="1200" dirty="0">
                <a:solidFill>
                  <a:schemeClr val="bg1"/>
                </a:solidFill>
                <a:effectLst>
                  <a:glow rad="228600">
                    <a:schemeClr val="tx1"/>
                  </a:glow>
                </a:effectLst>
                <a:ea typeface="ＭＳ Ｐゴシック" charset="0"/>
              </a:rPr>
              <a:t>حوار حول آلام أيوب</a:t>
            </a:r>
            <a:endParaRPr lang="en-US" sz="3600" kern="1200" dirty="0">
              <a:solidFill>
                <a:schemeClr val="bg1"/>
              </a:solidFill>
              <a:effectLst>
                <a:glow rad="228600">
                  <a:schemeClr val="tx1"/>
                </a:glow>
              </a:effectLst>
              <a:ea typeface="ＭＳ Ｐゴシック" charset="0"/>
            </a:endParaRPr>
          </a:p>
        </p:txBody>
      </p:sp>
      <p:sp>
        <p:nvSpPr>
          <p:cNvPr id="166914" name="Text Box 2"/>
          <p:cNvSpPr txBox="1">
            <a:spLocks noChangeArrowheads="1"/>
          </p:cNvSpPr>
          <p:nvPr/>
        </p:nvSpPr>
        <p:spPr bwMode="auto">
          <a:xfrm>
            <a:off x="8191500" y="66772"/>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mn-cs"/>
              </a:rPr>
              <a:t>188</a:t>
            </a:r>
            <a:endParaRPr lang="en-US" sz="2400" b="1" dirty="0">
              <a:solidFill>
                <a:schemeClr val="bg1"/>
              </a:solidFill>
              <a:latin typeface="Arial" panose="020B0604020202020204" pitchFamily="34" charset="0"/>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2438400"/>
            <a:ext cx="9372600" cy="5181600"/>
            <a:chOff x="0" y="1680"/>
            <a:chExt cx="5760" cy="3168"/>
          </a:xfrm>
        </p:grpSpPr>
        <p:pic>
          <p:nvPicPr>
            <p:cNvPr id="133126"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127" name="Group 8"/>
            <p:cNvGrpSpPr>
              <a:grpSpLocks/>
            </p:cNvGrpSpPr>
            <p:nvPr/>
          </p:nvGrpSpPr>
          <p:grpSpPr bwMode="auto">
            <a:xfrm>
              <a:off x="3024" y="3081"/>
              <a:ext cx="801" cy="226"/>
              <a:chOff x="3024" y="3081"/>
              <a:chExt cx="801" cy="226"/>
            </a:xfrm>
          </p:grpSpPr>
          <p:grpSp>
            <p:nvGrpSpPr>
              <p:cNvPr id="133128" name="Group 9"/>
              <p:cNvGrpSpPr>
                <a:grpSpLocks/>
              </p:cNvGrpSpPr>
              <p:nvPr/>
            </p:nvGrpSpPr>
            <p:grpSpPr bwMode="auto">
              <a:xfrm>
                <a:off x="3168" y="3081"/>
                <a:ext cx="657" cy="226"/>
                <a:chOff x="3120" y="3072"/>
                <a:chExt cx="657" cy="226"/>
              </a:xfrm>
            </p:grpSpPr>
            <p:sp>
              <p:nvSpPr>
                <p:cNvPr id="133130" name="Line 10"/>
                <p:cNvSpPr>
                  <a:spLocks noChangeShapeType="1"/>
                </p:cNvSpPr>
                <p:nvPr/>
              </p:nvSpPr>
              <p:spPr bwMode="auto">
                <a:xfrm flipH="1" flipV="1">
                  <a:off x="3120" y="3207"/>
                  <a:ext cx="384" cy="9"/>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133131" name="Text Box 11"/>
                <p:cNvSpPr txBox="1">
                  <a:spLocks noChangeArrowheads="1"/>
                </p:cNvSpPr>
                <p:nvPr/>
              </p:nvSpPr>
              <p:spPr bwMode="auto">
                <a:xfrm>
                  <a:off x="3372" y="3072"/>
                  <a:ext cx="405" cy="2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latin typeface="Arial" panose="020B0604020202020204" pitchFamily="34" charset="0"/>
                    </a:rPr>
                    <a:t>Mari</a:t>
                  </a:r>
                </a:p>
              </p:txBody>
            </p:sp>
          </p:grpSp>
          <p:sp>
            <p:nvSpPr>
              <p:cNvPr id="133129"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p:spPr>
            <p:txBody>
              <a:bodyPr wrap="none" anchor="ctr"/>
              <a:lstStyle/>
              <a:p>
                <a:endParaRPr lang="en-US" b="1" dirty="0">
                  <a:latin typeface="Arial" panose="020B0604020202020204" pitchFamily="34" charset="0"/>
                </a:endParaRPr>
              </a:p>
            </p:txBody>
          </p:sp>
        </p:grpSp>
      </p:grpSp>
      <p:sp>
        <p:nvSpPr>
          <p:cNvPr id="33794"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algn="r" eaLnBrk="1" hangingPunct="1">
              <a:lnSpc>
                <a:spcPct val="90000"/>
              </a:lnSpc>
              <a:buClrTx/>
              <a:buNone/>
              <a:defRPr/>
            </a:pPr>
            <a:r>
              <a:rPr lang="ar-JO" sz="2800" dirty="0">
                <a:ea typeface="ＭＳ Ｐゴシック" charset="0"/>
                <a:cs typeface="ＭＳ Ｐゴシック" charset="0"/>
              </a:rPr>
              <a:t>3. نبوي</a:t>
            </a:r>
          </a:p>
          <a:p>
            <a:pPr marL="609600" indent="-609600" algn="r" eaLnBrk="1" hangingPunct="1">
              <a:lnSpc>
                <a:spcPct val="90000"/>
              </a:lnSpc>
              <a:buClrTx/>
              <a:buNone/>
              <a:defRPr/>
            </a:pPr>
            <a:r>
              <a:rPr lang="ar-JO" sz="2800" dirty="0">
                <a:ea typeface="ＭＳ Ｐゴシック" charset="0"/>
                <a:cs typeface="ＭＳ Ｐゴシック" charset="0"/>
              </a:rPr>
              <a:t>أ. نصوص نبوات ماري (1800 – 1760 ق.م)</a:t>
            </a:r>
            <a:endParaRPr lang="en-US" sz="2800" dirty="0">
              <a:ea typeface="ＭＳ Ｐゴシック" charset="0"/>
              <a:cs typeface="ＭＳ Ｐゴシック" charset="0"/>
            </a:endParaRPr>
          </a:p>
        </p:txBody>
      </p:sp>
      <p:sp>
        <p:nvSpPr>
          <p:cNvPr id="133124"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dirty="0">
                <a:latin typeface="Arial" panose="020B0604020202020204" pitchFamily="34" charset="0"/>
              </a:rPr>
              <a:t>(</a:t>
            </a:r>
            <a:r>
              <a:rPr lang="ar-JO" sz="2000" b="1" dirty="0">
                <a:latin typeface="Arial" panose="020B0604020202020204" pitchFamily="34" charset="0"/>
              </a:rPr>
              <a:t>يتبع</a:t>
            </a:r>
            <a:r>
              <a:rPr lang="en-US" sz="2000" b="1" dirty="0">
                <a:latin typeface="Arial" panose="020B0604020202020204" pitchFamily="34" charset="0"/>
              </a:rPr>
              <a:t>)</a:t>
            </a:r>
          </a:p>
        </p:txBody>
      </p:sp>
      <p:pic>
        <p:nvPicPr>
          <p:cNvPr id="133125" name="Picture 13" descr="scroll">
            <a:hlinkClick r:id="rId4"/>
          </p:cNvPr>
          <p:cNvPicPr>
            <a:picLocks noGrp="1" noChangeAspect="1" noChangeArrowheads="1"/>
          </p:cNvPicPr>
          <p:nvPr>
            <p:ph sz="half" idx="2"/>
          </p:nvPr>
        </p:nvPicPr>
        <p:blipFill>
          <a:blip r:embed="rId5" cstate="print">
            <a:lum contrast="-6000"/>
            <a:extLst>
              <a:ext uri="{28A0092B-C50C-407E-A947-70E740481C1C}">
                <a14:useLocalDpi xmlns:a14="http://schemas.microsoft.com/office/drawing/2010/main"/>
              </a:ext>
            </a:extLst>
          </a:blip>
          <a:srcRect/>
          <a:stretch>
            <a:fillRect/>
          </a:stretch>
        </p:blipFill>
        <p:spPr>
          <a:xfrm>
            <a:off x="50800" y="381000"/>
            <a:ext cx="1244600" cy="952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strips(down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strips(downLeft)">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dirty="0">
                <a:ea typeface="ＭＳ Ｐゴシック" charset="0"/>
                <a:cs typeface="ＭＳ Ｐゴシック" charset="0"/>
              </a:rPr>
              <a:t>أنواع الأدب الوثني</a:t>
            </a:r>
            <a:endParaRPr lang="en-US" dirty="0">
              <a:ea typeface="ＭＳ Ｐゴシック" charset="0"/>
              <a:cs typeface="ＭＳ Ｐゴシック" charset="0"/>
            </a:endParaRPr>
          </a:p>
        </p:txBody>
      </p:sp>
      <p:sp>
        <p:nvSpPr>
          <p:cNvPr id="135170"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dirty="0">
                <a:latin typeface="Arial" panose="020B0604020202020204" pitchFamily="34" charset="0"/>
              </a:rPr>
              <a:t>(</a:t>
            </a:r>
            <a:r>
              <a:rPr lang="ar-JO" sz="2000" b="1" dirty="0">
                <a:latin typeface="Arial" panose="020B0604020202020204" pitchFamily="34" charset="0"/>
              </a:rPr>
              <a:t>يتبع</a:t>
            </a:r>
            <a:r>
              <a:rPr lang="en-US" sz="2000" b="1" dirty="0">
                <a:latin typeface="Arial" panose="020B0604020202020204" pitchFamily="34" charset="0"/>
              </a:rPr>
              <a:t>)</a:t>
            </a:r>
          </a:p>
        </p:txBody>
      </p:sp>
      <p:pic>
        <p:nvPicPr>
          <p:cNvPr id="135171" name="Picture 20" descr="scroll">
            <a:hlinkClick r:id="rId3"/>
          </p:cNvPr>
          <p:cNvPicPr>
            <a:picLocks noGrp="1" noChangeAspect="1" noChangeArrowheads="1"/>
          </p:cNvPicPr>
          <p:nvPr>
            <p:ph sz="half" idx="2"/>
          </p:nvPr>
        </p:nvPicPr>
        <p:blipFill>
          <a:blip r:embed="rId4" cstate="print">
            <a:lum contrast="-6000"/>
            <a:extLst>
              <a:ext uri="{28A0092B-C50C-407E-A947-70E740481C1C}">
                <a14:useLocalDpi xmlns:a14="http://schemas.microsoft.com/office/drawing/2010/main"/>
              </a:ext>
            </a:extLst>
          </a:blip>
          <a:srcRect/>
          <a:stretch>
            <a:fillRect/>
          </a:stretch>
        </p:blipFill>
        <p:spPr>
          <a:xfrm>
            <a:off x="216817" y="277813"/>
            <a:ext cx="2051720" cy="1508618"/>
          </a:xfrm>
        </p:spPr>
      </p:pic>
      <p:sp>
        <p:nvSpPr>
          <p:cNvPr id="10262" name="Text Box 22"/>
          <p:cNvSpPr txBox="1">
            <a:spLocks noChangeArrowheads="1"/>
          </p:cNvSpPr>
          <p:nvPr/>
        </p:nvSpPr>
        <p:spPr bwMode="auto">
          <a:xfrm>
            <a:off x="4419600" y="2025650"/>
            <a:ext cx="4724400" cy="4154984"/>
          </a:xfrm>
          <a:prstGeom prst="rect">
            <a:avLst/>
          </a:prstGeom>
          <a:solidFill>
            <a:srgbClr val="800000"/>
          </a:solidFill>
          <a:ln>
            <a:noFill/>
          </a:ln>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spcBef>
                <a:spcPct val="50000"/>
              </a:spcBef>
              <a:defRPr/>
            </a:pPr>
            <a:r>
              <a:rPr lang="ar-JO" sz="2800" b="1" dirty="0">
                <a:solidFill>
                  <a:srgbClr val="FFFF00"/>
                </a:solidFill>
                <a:latin typeface="Arial" panose="020B0604020202020204" pitchFamily="34" charset="0"/>
              </a:rPr>
              <a:t>صيغة المعاهدة الحثية</a:t>
            </a:r>
            <a:br>
              <a:rPr lang="en-US" b="1" dirty="0">
                <a:latin typeface="Arial" panose="020B0604020202020204" pitchFamily="34" charset="0"/>
              </a:rPr>
            </a:br>
            <a:r>
              <a:rPr lang="en-US" sz="2000" b="1" dirty="0">
                <a:solidFill>
                  <a:srgbClr val="FFFF00"/>
                </a:solidFill>
                <a:latin typeface="Arial" panose="020B0604020202020204" pitchFamily="34" charset="0"/>
              </a:rPr>
              <a:t>(</a:t>
            </a:r>
            <a:r>
              <a:rPr lang="ar-JO" sz="2000" b="1" dirty="0">
                <a:solidFill>
                  <a:srgbClr val="FFFF00"/>
                </a:solidFill>
                <a:latin typeface="Arial" panose="020B0604020202020204" pitchFamily="34" charset="0"/>
              </a:rPr>
              <a:t>القرن 15 قبل الميلاد, ص 190</a:t>
            </a:r>
            <a:r>
              <a:rPr lang="en-US" sz="2000" b="1" dirty="0">
                <a:solidFill>
                  <a:srgbClr val="FFFF00"/>
                </a:solidFill>
                <a:latin typeface="Arial" panose="020B0604020202020204" pitchFamily="34" charset="0"/>
              </a:rPr>
              <a:t>)</a:t>
            </a:r>
          </a:p>
          <a:p>
            <a:pPr algn="r">
              <a:spcBef>
                <a:spcPct val="50000"/>
              </a:spcBef>
              <a:defRPr/>
            </a:pPr>
            <a:r>
              <a:rPr lang="ar-JO" b="1" dirty="0">
                <a:latin typeface="Arial" panose="020B0604020202020204" pitchFamily="34" charset="0"/>
              </a:rPr>
              <a:t>1. تمهيد (مقدمة المتكلم)</a:t>
            </a:r>
            <a:endParaRPr lang="en-US" b="1" dirty="0">
              <a:latin typeface="Arial" panose="020B0604020202020204" pitchFamily="34" charset="0"/>
            </a:endParaRPr>
          </a:p>
          <a:p>
            <a:pPr algn="r">
              <a:spcBef>
                <a:spcPct val="50000"/>
              </a:spcBef>
              <a:defRPr/>
            </a:pPr>
            <a:r>
              <a:rPr lang="ar-JO" b="1" dirty="0">
                <a:latin typeface="Arial" panose="020B0604020202020204" pitchFamily="34" charset="0"/>
              </a:rPr>
              <a:t>2. مقدمة تاريخية</a:t>
            </a:r>
            <a:endParaRPr lang="en-US" b="1" dirty="0">
              <a:latin typeface="Arial" panose="020B0604020202020204" pitchFamily="34" charset="0"/>
            </a:endParaRPr>
          </a:p>
          <a:p>
            <a:pPr algn="r">
              <a:spcBef>
                <a:spcPct val="50000"/>
              </a:spcBef>
              <a:defRPr/>
            </a:pPr>
            <a:r>
              <a:rPr lang="ar-JO" b="1" dirty="0">
                <a:latin typeface="Arial" panose="020B0604020202020204" pitchFamily="34" charset="0"/>
              </a:rPr>
              <a:t>3. الشروط (المصطلحات)</a:t>
            </a:r>
            <a:endParaRPr lang="en-US" b="1" dirty="0">
              <a:latin typeface="Arial" panose="020B0604020202020204" pitchFamily="34" charset="0"/>
            </a:endParaRPr>
          </a:p>
          <a:p>
            <a:pPr algn="r">
              <a:spcBef>
                <a:spcPct val="50000"/>
              </a:spcBef>
              <a:defRPr/>
            </a:pPr>
            <a:r>
              <a:rPr lang="ar-JO" b="1" dirty="0">
                <a:latin typeface="Arial" panose="020B0604020202020204" pitchFamily="34" charset="0"/>
              </a:rPr>
              <a:t>4. إيداع الوثيقة</a:t>
            </a:r>
            <a:endParaRPr lang="en-US" b="1" dirty="0">
              <a:latin typeface="Arial" panose="020B0604020202020204" pitchFamily="34" charset="0"/>
            </a:endParaRPr>
          </a:p>
          <a:p>
            <a:pPr algn="r">
              <a:spcBef>
                <a:spcPct val="50000"/>
              </a:spcBef>
              <a:defRPr/>
            </a:pPr>
            <a:r>
              <a:rPr lang="ar-JO" b="1" dirty="0">
                <a:latin typeface="Arial" panose="020B0604020202020204" pitchFamily="34" charset="0"/>
              </a:rPr>
              <a:t>5. استدعاء الشهود الإلهيين</a:t>
            </a:r>
            <a:endParaRPr lang="en-US" b="1" dirty="0">
              <a:latin typeface="Arial" panose="020B0604020202020204" pitchFamily="34" charset="0"/>
            </a:endParaRPr>
          </a:p>
          <a:p>
            <a:pPr algn="r">
              <a:spcBef>
                <a:spcPct val="50000"/>
              </a:spcBef>
              <a:defRPr/>
            </a:pPr>
            <a:r>
              <a:rPr lang="ar-JO" b="1" dirty="0">
                <a:latin typeface="Arial" panose="020B0604020202020204" pitchFamily="34" charset="0"/>
              </a:rPr>
              <a:t>6. اللعنات والبركات</a:t>
            </a:r>
            <a:endParaRPr lang="en-US" b="1" dirty="0">
              <a:latin typeface="Arial" panose="020B0604020202020204" pitchFamily="34" charset="0"/>
            </a:endParaRPr>
          </a:p>
        </p:txBody>
      </p:sp>
      <p:sp>
        <p:nvSpPr>
          <p:cNvPr id="135173" name="Text Box 23"/>
          <p:cNvSpPr txBox="1">
            <a:spLocks noChangeArrowheads="1"/>
          </p:cNvSpPr>
          <p:nvPr/>
        </p:nvSpPr>
        <p:spPr bwMode="auto">
          <a:xfrm>
            <a:off x="8535988" y="76200"/>
            <a:ext cx="5838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189</a:t>
            </a:r>
          </a:p>
          <a:p>
            <a:r>
              <a:rPr lang="ar-JO" sz="2000" b="1" dirty="0">
                <a:latin typeface="Arial" panose="020B0604020202020204" pitchFamily="34" charset="0"/>
              </a:rPr>
              <a:t>190</a:t>
            </a:r>
            <a:endParaRPr lang="en-US" sz="2000" b="1" dirty="0">
              <a:latin typeface="Arial" panose="020B0604020202020204" pitchFamily="34" charset="0"/>
            </a:endParaRPr>
          </a:p>
        </p:txBody>
      </p:sp>
      <p:sp>
        <p:nvSpPr>
          <p:cNvPr id="10243" name="Rectangle 3"/>
          <p:cNvSpPr>
            <a:spLocks noGrp="1" noChangeArrowheads="1"/>
          </p:cNvSpPr>
          <p:nvPr>
            <p:ph type="body" sz="half" idx="1"/>
          </p:nvPr>
        </p:nvSpPr>
        <p:spPr>
          <a:xfrm>
            <a:off x="107950" y="1600200"/>
            <a:ext cx="4321174" cy="4530725"/>
          </a:xfrm>
        </p:spPr>
        <p:txBody>
          <a:bodyPr/>
          <a:lstStyle/>
          <a:p>
            <a:pPr marL="609600" indent="-609600" algn="r" eaLnBrk="1" hangingPunct="1">
              <a:lnSpc>
                <a:spcPct val="90000"/>
              </a:lnSpc>
              <a:buClrTx/>
              <a:buNone/>
              <a:defRPr/>
            </a:pPr>
            <a:r>
              <a:rPr lang="ar-JO" sz="2800" dirty="0">
                <a:ea typeface="ＭＳ Ｐゴシック" charset="0"/>
                <a:cs typeface="ＭＳ Ｐゴシック" charset="0"/>
              </a:rPr>
              <a:t>3. نبوي</a:t>
            </a:r>
          </a:p>
          <a:p>
            <a:pPr marL="609600" indent="-609600" algn="r" eaLnBrk="1" hangingPunct="1">
              <a:lnSpc>
                <a:spcPct val="90000"/>
              </a:lnSpc>
              <a:buClrTx/>
              <a:buNone/>
              <a:defRPr/>
            </a:pPr>
            <a:r>
              <a:rPr lang="ar-JO" sz="2800" dirty="0">
                <a:ea typeface="ＭＳ Ｐゴシック" charset="0"/>
                <a:cs typeface="ＭＳ Ｐゴシック" charset="0"/>
              </a:rPr>
              <a:t>أ. نصوص نبوات ماري (1800 – 1760 ق.م)</a:t>
            </a:r>
          </a:p>
          <a:p>
            <a:pPr marL="609600" indent="-609600" algn="r" eaLnBrk="1" hangingPunct="1">
              <a:lnSpc>
                <a:spcPct val="90000"/>
              </a:lnSpc>
              <a:buClrTx/>
              <a:buNone/>
              <a:defRPr/>
            </a:pPr>
            <a:r>
              <a:rPr lang="ar-JO" sz="2800" dirty="0">
                <a:ea typeface="ＭＳ Ｐゴシック" charset="0"/>
                <a:cs typeface="ＭＳ Ｐゴシック" charset="0"/>
              </a:rPr>
              <a:t>ب. نبوة مردوخ </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en-US" sz="1800" dirty="0">
                <a:ea typeface="ＭＳ Ｐゴシック" charset="0"/>
              </a:rPr>
              <a:t>(Readings from the ANE, 215)</a:t>
            </a:r>
            <a:endParaRPr lang="en-US" sz="2400" dirty="0">
              <a:ea typeface="ＭＳ Ｐゴシック" charset="0"/>
            </a:endParaRPr>
          </a:p>
          <a:p>
            <a:pPr marL="609600" indent="-609600" algn="r" eaLnBrk="1" hangingPunct="1">
              <a:lnSpc>
                <a:spcPct val="90000"/>
              </a:lnSpc>
              <a:buClrTx/>
              <a:buNone/>
              <a:defRPr/>
            </a:pPr>
            <a:r>
              <a:rPr lang="ar-JO" sz="2800" dirty="0">
                <a:ea typeface="ＭＳ Ｐゴシック" charset="0"/>
                <a:cs typeface="ＭＳ Ｐゴシック" charset="0"/>
              </a:rPr>
              <a:t>4. رسائل</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ar-JO" sz="2400" dirty="0">
                <a:ea typeface="ＭＳ Ｐゴシック" charset="0"/>
              </a:rPr>
              <a:t>أ. رسائل تل العمارنة</a:t>
            </a:r>
            <a:endParaRPr lang="en-US" sz="2400" dirty="0">
              <a:ea typeface="ＭＳ Ｐゴシック" charset="0"/>
            </a:endParaRPr>
          </a:p>
          <a:p>
            <a:pPr marL="990600" lvl="1" indent="-533400" algn="r" eaLnBrk="1" hangingPunct="1">
              <a:lnSpc>
                <a:spcPct val="90000"/>
              </a:lnSpc>
              <a:buClrTx/>
              <a:buNone/>
              <a:defRPr/>
            </a:pPr>
            <a:r>
              <a:rPr lang="ar-JO" sz="2400" dirty="0">
                <a:ea typeface="ＭＳ Ｐゴシック" charset="0"/>
              </a:rPr>
              <a:t>ب. أوستراكا لاخيش</a:t>
            </a:r>
            <a:endParaRPr lang="en-US" sz="1800" dirty="0">
              <a:ea typeface="ＭＳ Ｐゴシック" charset="0"/>
            </a:endParaRPr>
          </a:p>
          <a:p>
            <a:pPr marL="609600" indent="-609600" algn="r" eaLnBrk="1" hangingPunct="1">
              <a:lnSpc>
                <a:spcPct val="90000"/>
              </a:lnSpc>
              <a:buClrTx/>
              <a:buNone/>
              <a:defRPr/>
            </a:pPr>
            <a:r>
              <a:rPr lang="ar-JO" sz="2800" dirty="0">
                <a:ea typeface="ＭＳ Ｐゴシック" charset="0"/>
                <a:cs typeface="ＭＳ Ｐゴシック" charset="0"/>
              </a:rPr>
              <a:t>5. قانوني (ص 190 – 191)</a:t>
            </a:r>
            <a:endParaRPr lang="en-US" sz="2800" dirty="0">
              <a:ea typeface="ＭＳ Ｐゴシック" charset="0"/>
              <a:cs typeface="ＭＳ Ｐゴシック" charset="0"/>
            </a:endParaRPr>
          </a:p>
          <a:p>
            <a:pPr marL="990600" lvl="1" indent="-533400" algn="r" eaLnBrk="1" hangingPunct="1">
              <a:lnSpc>
                <a:spcPct val="90000"/>
              </a:lnSpc>
              <a:buClrTx/>
              <a:buNone/>
              <a:defRPr/>
            </a:pPr>
            <a:r>
              <a:rPr lang="ar-JO" sz="2400" dirty="0">
                <a:ea typeface="ＭＳ Ｐゴシック" charset="0"/>
              </a:rPr>
              <a:t>أ. التشابهات</a:t>
            </a:r>
            <a:endParaRPr lang="en-US" sz="2400" dirty="0">
              <a:ea typeface="ＭＳ Ｐゴシック" charset="0"/>
            </a:endParaRPr>
          </a:p>
          <a:p>
            <a:pPr marL="1390650" lvl="2" indent="-533400" algn="r" eaLnBrk="1" hangingPunct="1">
              <a:lnSpc>
                <a:spcPct val="90000"/>
              </a:lnSpc>
              <a:buClrTx/>
              <a:buNone/>
              <a:defRPr/>
            </a:pPr>
            <a:r>
              <a:rPr lang="ar-JO" sz="1800" dirty="0">
                <a:ea typeface="ＭＳ Ｐゴシック" charset="0"/>
              </a:rPr>
              <a:t>1. </a:t>
            </a:r>
            <a:r>
              <a:rPr lang="ar-JO" sz="1800" dirty="0"/>
              <a:t>معاهدات الحثيين (عهود السلطان - التابعة)</a:t>
            </a:r>
            <a:endParaRPr lang="en-US" sz="1800" dirty="0">
              <a:ea typeface="ＭＳ Ｐゴシック" charset="0"/>
            </a:endParaRPr>
          </a:p>
          <a:p>
            <a:pPr marL="1390650" lvl="2" indent="-533400" algn="r" eaLnBrk="1" hangingPunct="1">
              <a:lnSpc>
                <a:spcPct val="90000"/>
              </a:lnSpc>
              <a:buClrTx/>
              <a:buNone/>
              <a:defRPr/>
            </a:pPr>
            <a:r>
              <a:rPr lang="ar-JO" sz="1800" dirty="0">
                <a:ea typeface="ＭＳ Ｐゴシック" charset="0"/>
              </a:rPr>
              <a:t>2. خروج – لاويين – تثنية – يشوع 24</a:t>
            </a:r>
            <a:endParaRPr lang="en-US" sz="1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animEffect transition="in" filter="strips(downLeft)">
                                      <p:cBhvr>
                                        <p:cTn id="7" dur="500"/>
                                        <p:tgtEl>
                                          <p:spTgt spid="10243">
                                            <p:txEl>
                                              <p:pRg st="3" end="3"/>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animEffect transition="in" filter="strips(downLeft)">
                                      <p:cBhvr>
                                        <p:cTn id="11" dur="500"/>
                                        <p:tgtEl>
                                          <p:spTgt spid="10243">
                                            <p:txEl>
                                              <p:pRg st="4" end="4"/>
                                            </p:txEl>
                                          </p:spTgt>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0243">
                                            <p:txEl>
                                              <p:pRg st="5" end="5"/>
                                            </p:txEl>
                                          </p:spTgt>
                                        </p:tgtEl>
                                        <p:attrNameLst>
                                          <p:attrName>style.visibility</p:attrName>
                                        </p:attrNameLst>
                                      </p:cBhvr>
                                      <p:to>
                                        <p:strVal val="visible"/>
                                      </p:to>
                                    </p:set>
                                    <p:animEffect transition="in" filter="strips(downLeft)">
                                      <p:cBhvr>
                                        <p:cTn id="15" dur="500"/>
                                        <p:tgtEl>
                                          <p:spTgt spid="10243">
                                            <p:txEl>
                                              <p:pRg st="5" end="5"/>
                                            </p:txEl>
                                          </p:spTgt>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animEffect transition="in" filter="strips(downLeft)">
                                      <p:cBhvr>
                                        <p:cTn id="19" dur="500"/>
                                        <p:tgtEl>
                                          <p:spTgt spid="10243">
                                            <p:txEl>
                                              <p:pRg st="6" end="6"/>
                                            </p:txEl>
                                          </p:spTgt>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0243">
                                            <p:txEl>
                                              <p:pRg st="7" end="7"/>
                                            </p:txEl>
                                          </p:spTgt>
                                        </p:tgtEl>
                                        <p:attrNameLst>
                                          <p:attrName>style.visibility</p:attrName>
                                        </p:attrNameLst>
                                      </p:cBhvr>
                                      <p:to>
                                        <p:strVal val="visible"/>
                                      </p:to>
                                    </p:set>
                                    <p:animEffect transition="in" filter="strips(downLeft)">
                                      <p:cBhvr>
                                        <p:cTn id="23" dur="500"/>
                                        <p:tgtEl>
                                          <p:spTgt spid="10243">
                                            <p:txEl>
                                              <p:pRg st="7" end="7"/>
                                            </p:txEl>
                                          </p:spTgt>
                                        </p:tgtEl>
                                      </p:cBhvr>
                                    </p:animEffect>
                                  </p:childTnLst>
                                </p:cTn>
                              </p:par>
                            </p:childTnLst>
                          </p:cTn>
                        </p:par>
                        <p:par>
                          <p:cTn id="24" fill="hold">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0243">
                                            <p:txEl>
                                              <p:pRg st="8" end="8"/>
                                            </p:txEl>
                                          </p:spTgt>
                                        </p:tgtEl>
                                        <p:attrNameLst>
                                          <p:attrName>style.visibility</p:attrName>
                                        </p:attrNameLst>
                                      </p:cBhvr>
                                      <p:to>
                                        <p:strVal val="visible"/>
                                      </p:to>
                                    </p:set>
                                    <p:animEffect transition="in" filter="strips(downLeft)">
                                      <p:cBhvr>
                                        <p:cTn id="27" dur="500"/>
                                        <p:tgtEl>
                                          <p:spTgt spid="10243">
                                            <p:txEl>
                                              <p:pRg st="8" end="8"/>
                                            </p:txEl>
                                          </p:spTgt>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0243">
                                            <p:txEl>
                                              <p:pRg st="9" end="9"/>
                                            </p:txEl>
                                          </p:spTgt>
                                        </p:tgtEl>
                                        <p:attrNameLst>
                                          <p:attrName>style.visibility</p:attrName>
                                        </p:attrNameLst>
                                      </p:cBhvr>
                                      <p:to>
                                        <p:strVal val="visible"/>
                                      </p:to>
                                    </p:set>
                                    <p:animEffect transition="in" filter="strips(downLeft)">
                                      <p:cBhvr>
                                        <p:cTn id="31" dur="500"/>
                                        <p:tgtEl>
                                          <p:spTgt spid="10243">
                                            <p:txEl>
                                              <p:pRg st="9" end="9"/>
                                            </p:txEl>
                                          </p:spTgt>
                                        </p:tgtEl>
                                      </p:cBhvr>
                                    </p:animEffect>
                                  </p:childTnLst>
                                </p:cTn>
                              </p:par>
                            </p:childTnLst>
                          </p:cTn>
                        </p:par>
                        <p:par>
                          <p:cTn id="32" fill="hold">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0243">
                                            <p:txEl>
                                              <p:pRg st="10" end="10"/>
                                            </p:txEl>
                                          </p:spTgt>
                                        </p:tgtEl>
                                        <p:attrNameLst>
                                          <p:attrName>style.visibility</p:attrName>
                                        </p:attrNameLst>
                                      </p:cBhvr>
                                      <p:to>
                                        <p:strVal val="visible"/>
                                      </p:to>
                                    </p:set>
                                    <p:animEffect transition="in" filter="strips(downLeft)">
                                      <p:cBhvr>
                                        <p:cTn id="35" dur="500"/>
                                        <p:tgtEl>
                                          <p:spTgt spid="102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62">
                                            <p:bg/>
                                          </p:spTgt>
                                        </p:tgtEl>
                                        <p:attrNameLst>
                                          <p:attrName>style.visibility</p:attrName>
                                        </p:attrNameLst>
                                      </p:cBhvr>
                                      <p:to>
                                        <p:strVal val="visible"/>
                                      </p:to>
                                    </p:set>
                                    <p:animEffect transition="in" filter="wipe(left)">
                                      <p:cBhvr>
                                        <p:cTn id="40" dur="500"/>
                                        <p:tgtEl>
                                          <p:spTgt spid="10262">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262">
                                            <p:txEl>
                                              <p:pRg st="0" end="0"/>
                                            </p:txEl>
                                          </p:spTgt>
                                        </p:tgtEl>
                                        <p:attrNameLst>
                                          <p:attrName>style.visibility</p:attrName>
                                        </p:attrNameLst>
                                      </p:cBhvr>
                                      <p:to>
                                        <p:strVal val="visible"/>
                                      </p:to>
                                    </p:set>
                                    <p:animEffect transition="in" filter="wipe(left)">
                                      <p:cBhvr>
                                        <p:cTn id="43" dur="500"/>
                                        <p:tgtEl>
                                          <p:spTgt spid="10262">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262">
                                            <p:txEl>
                                              <p:pRg st="1" end="1"/>
                                            </p:txEl>
                                          </p:spTgt>
                                        </p:tgtEl>
                                        <p:attrNameLst>
                                          <p:attrName>style.visibility</p:attrName>
                                        </p:attrNameLst>
                                      </p:cBhvr>
                                      <p:to>
                                        <p:strVal val="visible"/>
                                      </p:to>
                                    </p:set>
                                    <p:animEffect transition="in" filter="wipe(left)">
                                      <p:cBhvr>
                                        <p:cTn id="46" dur="500"/>
                                        <p:tgtEl>
                                          <p:spTgt spid="10262">
                                            <p:txEl>
                                              <p:pRg st="1" end="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262">
                                            <p:txEl>
                                              <p:pRg st="2" end="2"/>
                                            </p:txEl>
                                          </p:spTgt>
                                        </p:tgtEl>
                                        <p:attrNameLst>
                                          <p:attrName>style.visibility</p:attrName>
                                        </p:attrNameLst>
                                      </p:cBhvr>
                                      <p:to>
                                        <p:strVal val="visible"/>
                                      </p:to>
                                    </p:set>
                                    <p:animEffect transition="in" filter="wipe(left)">
                                      <p:cBhvr>
                                        <p:cTn id="49" dur="500"/>
                                        <p:tgtEl>
                                          <p:spTgt spid="10262">
                                            <p:txEl>
                                              <p:pRg st="2" end="2"/>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262">
                                            <p:txEl>
                                              <p:pRg st="3" end="3"/>
                                            </p:txEl>
                                          </p:spTgt>
                                        </p:tgtEl>
                                        <p:attrNameLst>
                                          <p:attrName>style.visibility</p:attrName>
                                        </p:attrNameLst>
                                      </p:cBhvr>
                                      <p:to>
                                        <p:strVal val="visible"/>
                                      </p:to>
                                    </p:set>
                                    <p:animEffect transition="in" filter="wipe(left)">
                                      <p:cBhvr>
                                        <p:cTn id="52" dur="500"/>
                                        <p:tgtEl>
                                          <p:spTgt spid="10262">
                                            <p:txEl>
                                              <p:pRg st="3" end="3"/>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262">
                                            <p:txEl>
                                              <p:pRg st="4" end="4"/>
                                            </p:txEl>
                                          </p:spTgt>
                                        </p:tgtEl>
                                        <p:attrNameLst>
                                          <p:attrName>style.visibility</p:attrName>
                                        </p:attrNameLst>
                                      </p:cBhvr>
                                      <p:to>
                                        <p:strVal val="visible"/>
                                      </p:to>
                                    </p:set>
                                    <p:animEffect transition="in" filter="wipe(left)">
                                      <p:cBhvr>
                                        <p:cTn id="55" dur="500"/>
                                        <p:tgtEl>
                                          <p:spTgt spid="10262">
                                            <p:txEl>
                                              <p:pRg st="4" end="4"/>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262">
                                            <p:txEl>
                                              <p:pRg st="5" end="5"/>
                                            </p:txEl>
                                          </p:spTgt>
                                        </p:tgtEl>
                                        <p:attrNameLst>
                                          <p:attrName>style.visibility</p:attrName>
                                        </p:attrNameLst>
                                      </p:cBhvr>
                                      <p:to>
                                        <p:strVal val="visible"/>
                                      </p:to>
                                    </p:set>
                                    <p:animEffect transition="in" filter="wipe(left)">
                                      <p:cBhvr>
                                        <p:cTn id="58" dur="500"/>
                                        <p:tgtEl>
                                          <p:spTgt spid="10262">
                                            <p:txEl>
                                              <p:pRg st="5" end="5"/>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0262">
                                            <p:txEl>
                                              <p:pRg st="6" end="6"/>
                                            </p:txEl>
                                          </p:spTgt>
                                        </p:tgtEl>
                                        <p:attrNameLst>
                                          <p:attrName>style.visibility</p:attrName>
                                        </p:attrNameLst>
                                      </p:cBhvr>
                                      <p:to>
                                        <p:strVal val="visible"/>
                                      </p:to>
                                    </p:set>
                                    <p:animEffect transition="in" filter="wipe(left)">
                                      <p:cBhvr>
                                        <p:cTn id="61" dur="500"/>
                                        <p:tgtEl>
                                          <p:spTgt spid="10262">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8" presetClass="exit" presetSubtype="16" fill="hold" grpId="1" nodeType="clickEffect">
                                  <p:stCondLst>
                                    <p:cond delay="0"/>
                                  </p:stCondLst>
                                  <p:childTnLst>
                                    <p:animEffect transition="out" filter="diamond(in)">
                                      <p:cBhvr>
                                        <p:cTn id="65" dur="2000"/>
                                        <p:tgtEl>
                                          <p:spTgt spid="10262">
                                            <p:txEl>
                                              <p:pRg st="0" end="0"/>
                                            </p:txEl>
                                          </p:spTgt>
                                        </p:tgtEl>
                                      </p:cBhvr>
                                    </p:animEffect>
                                    <p:set>
                                      <p:cBhvr>
                                        <p:cTn id="66" dur="1" fill="hold">
                                          <p:stCondLst>
                                            <p:cond delay="1999"/>
                                          </p:stCondLst>
                                        </p:cTn>
                                        <p:tgtEl>
                                          <p:spTgt spid="10262">
                                            <p:txEl>
                                              <p:pRg st="0" end="0"/>
                                            </p:txEl>
                                          </p:spTgt>
                                        </p:tgtEl>
                                        <p:attrNameLst>
                                          <p:attrName>style.visibility</p:attrName>
                                        </p:attrNameLst>
                                      </p:cBhvr>
                                      <p:to>
                                        <p:strVal val="hidden"/>
                                      </p:to>
                                    </p:set>
                                  </p:childTnLst>
                                </p:cTn>
                              </p:par>
                              <p:par>
                                <p:cTn id="67" presetID="8" presetClass="exit" presetSubtype="16" fill="hold" grpId="1" nodeType="withEffect">
                                  <p:stCondLst>
                                    <p:cond delay="0"/>
                                  </p:stCondLst>
                                  <p:childTnLst>
                                    <p:animEffect transition="out" filter="diamond(in)">
                                      <p:cBhvr>
                                        <p:cTn id="68" dur="2000"/>
                                        <p:tgtEl>
                                          <p:spTgt spid="10262">
                                            <p:txEl>
                                              <p:pRg st="1" end="1"/>
                                            </p:txEl>
                                          </p:spTgt>
                                        </p:tgtEl>
                                      </p:cBhvr>
                                    </p:animEffect>
                                    <p:set>
                                      <p:cBhvr>
                                        <p:cTn id="69" dur="1" fill="hold">
                                          <p:stCondLst>
                                            <p:cond delay="1999"/>
                                          </p:stCondLst>
                                        </p:cTn>
                                        <p:tgtEl>
                                          <p:spTgt spid="10262">
                                            <p:txEl>
                                              <p:pRg st="1" end="1"/>
                                            </p:txEl>
                                          </p:spTgt>
                                        </p:tgtEl>
                                        <p:attrNameLst>
                                          <p:attrName>style.visibility</p:attrName>
                                        </p:attrNameLst>
                                      </p:cBhvr>
                                      <p:to>
                                        <p:strVal val="hidden"/>
                                      </p:to>
                                    </p:set>
                                  </p:childTnLst>
                                </p:cTn>
                              </p:par>
                              <p:par>
                                <p:cTn id="70" presetID="8" presetClass="exit" presetSubtype="16" fill="hold" grpId="1" nodeType="withEffect">
                                  <p:stCondLst>
                                    <p:cond delay="0"/>
                                  </p:stCondLst>
                                  <p:childTnLst>
                                    <p:animEffect transition="out" filter="diamond(in)">
                                      <p:cBhvr>
                                        <p:cTn id="71" dur="2000"/>
                                        <p:tgtEl>
                                          <p:spTgt spid="10262">
                                            <p:txEl>
                                              <p:pRg st="2" end="2"/>
                                            </p:txEl>
                                          </p:spTgt>
                                        </p:tgtEl>
                                      </p:cBhvr>
                                    </p:animEffect>
                                    <p:set>
                                      <p:cBhvr>
                                        <p:cTn id="72" dur="1" fill="hold">
                                          <p:stCondLst>
                                            <p:cond delay="1999"/>
                                          </p:stCondLst>
                                        </p:cTn>
                                        <p:tgtEl>
                                          <p:spTgt spid="10262">
                                            <p:txEl>
                                              <p:pRg st="2" end="2"/>
                                            </p:txEl>
                                          </p:spTgt>
                                        </p:tgtEl>
                                        <p:attrNameLst>
                                          <p:attrName>style.visibility</p:attrName>
                                        </p:attrNameLst>
                                      </p:cBhvr>
                                      <p:to>
                                        <p:strVal val="hidden"/>
                                      </p:to>
                                    </p:set>
                                  </p:childTnLst>
                                </p:cTn>
                              </p:par>
                              <p:par>
                                <p:cTn id="73" presetID="8" presetClass="exit" presetSubtype="16" fill="hold" grpId="1" nodeType="withEffect">
                                  <p:stCondLst>
                                    <p:cond delay="0"/>
                                  </p:stCondLst>
                                  <p:childTnLst>
                                    <p:animEffect transition="out" filter="diamond(in)">
                                      <p:cBhvr>
                                        <p:cTn id="74" dur="2000"/>
                                        <p:tgtEl>
                                          <p:spTgt spid="10262">
                                            <p:txEl>
                                              <p:pRg st="3" end="3"/>
                                            </p:txEl>
                                          </p:spTgt>
                                        </p:tgtEl>
                                      </p:cBhvr>
                                    </p:animEffect>
                                    <p:set>
                                      <p:cBhvr>
                                        <p:cTn id="75" dur="1" fill="hold">
                                          <p:stCondLst>
                                            <p:cond delay="1999"/>
                                          </p:stCondLst>
                                        </p:cTn>
                                        <p:tgtEl>
                                          <p:spTgt spid="10262">
                                            <p:txEl>
                                              <p:pRg st="3" end="3"/>
                                            </p:txEl>
                                          </p:spTgt>
                                        </p:tgtEl>
                                        <p:attrNameLst>
                                          <p:attrName>style.visibility</p:attrName>
                                        </p:attrNameLst>
                                      </p:cBhvr>
                                      <p:to>
                                        <p:strVal val="hidden"/>
                                      </p:to>
                                    </p:set>
                                  </p:childTnLst>
                                </p:cTn>
                              </p:par>
                              <p:par>
                                <p:cTn id="76" presetID="8" presetClass="exit" presetSubtype="16" fill="hold" grpId="1" nodeType="withEffect">
                                  <p:stCondLst>
                                    <p:cond delay="0"/>
                                  </p:stCondLst>
                                  <p:childTnLst>
                                    <p:animEffect transition="out" filter="diamond(in)">
                                      <p:cBhvr>
                                        <p:cTn id="77" dur="2000"/>
                                        <p:tgtEl>
                                          <p:spTgt spid="10262">
                                            <p:txEl>
                                              <p:pRg st="4" end="4"/>
                                            </p:txEl>
                                          </p:spTgt>
                                        </p:tgtEl>
                                      </p:cBhvr>
                                    </p:animEffect>
                                    <p:set>
                                      <p:cBhvr>
                                        <p:cTn id="78" dur="1" fill="hold">
                                          <p:stCondLst>
                                            <p:cond delay="1999"/>
                                          </p:stCondLst>
                                        </p:cTn>
                                        <p:tgtEl>
                                          <p:spTgt spid="10262">
                                            <p:txEl>
                                              <p:pRg st="4" end="4"/>
                                            </p:txEl>
                                          </p:spTgt>
                                        </p:tgtEl>
                                        <p:attrNameLst>
                                          <p:attrName>style.visibility</p:attrName>
                                        </p:attrNameLst>
                                      </p:cBhvr>
                                      <p:to>
                                        <p:strVal val="hidden"/>
                                      </p:to>
                                    </p:set>
                                  </p:childTnLst>
                                </p:cTn>
                              </p:par>
                              <p:par>
                                <p:cTn id="79" presetID="8" presetClass="exit" presetSubtype="16" fill="hold" grpId="1" nodeType="withEffect">
                                  <p:stCondLst>
                                    <p:cond delay="0"/>
                                  </p:stCondLst>
                                  <p:childTnLst>
                                    <p:animEffect transition="out" filter="diamond(in)">
                                      <p:cBhvr>
                                        <p:cTn id="80" dur="2000"/>
                                        <p:tgtEl>
                                          <p:spTgt spid="10262">
                                            <p:txEl>
                                              <p:pRg st="5" end="5"/>
                                            </p:txEl>
                                          </p:spTgt>
                                        </p:tgtEl>
                                      </p:cBhvr>
                                    </p:animEffect>
                                    <p:set>
                                      <p:cBhvr>
                                        <p:cTn id="81" dur="1" fill="hold">
                                          <p:stCondLst>
                                            <p:cond delay="1999"/>
                                          </p:stCondLst>
                                        </p:cTn>
                                        <p:tgtEl>
                                          <p:spTgt spid="10262">
                                            <p:txEl>
                                              <p:pRg st="5" end="5"/>
                                            </p:txEl>
                                          </p:spTgt>
                                        </p:tgtEl>
                                        <p:attrNameLst>
                                          <p:attrName>style.visibility</p:attrName>
                                        </p:attrNameLst>
                                      </p:cBhvr>
                                      <p:to>
                                        <p:strVal val="hidden"/>
                                      </p:to>
                                    </p:set>
                                  </p:childTnLst>
                                </p:cTn>
                              </p:par>
                              <p:par>
                                <p:cTn id="82" presetID="8" presetClass="exit" presetSubtype="16" fill="hold" grpId="1" nodeType="withEffect">
                                  <p:stCondLst>
                                    <p:cond delay="0"/>
                                  </p:stCondLst>
                                  <p:childTnLst>
                                    <p:animEffect transition="out" filter="diamond(in)">
                                      <p:cBhvr>
                                        <p:cTn id="83" dur="2000"/>
                                        <p:tgtEl>
                                          <p:spTgt spid="10262">
                                            <p:txEl>
                                              <p:pRg st="6" end="6"/>
                                            </p:txEl>
                                          </p:spTgt>
                                        </p:tgtEl>
                                      </p:cBhvr>
                                    </p:animEffect>
                                    <p:set>
                                      <p:cBhvr>
                                        <p:cTn id="84" dur="1" fill="hold">
                                          <p:stCondLst>
                                            <p:cond delay="1999"/>
                                          </p:stCondLst>
                                        </p:cTn>
                                        <p:tgtEl>
                                          <p:spTgt spid="10262">
                                            <p:txEl>
                                              <p:pRg st="6" end="6"/>
                                            </p:txEl>
                                          </p:spTgt>
                                        </p:tgtEl>
                                        <p:attrNameLst>
                                          <p:attrName>style.visibility</p:attrName>
                                        </p:attrNameLst>
                                      </p:cBhvr>
                                      <p:to>
                                        <p:strVal val="hidden"/>
                                      </p:to>
                                    </p:set>
                                  </p:childTnLst>
                                </p:cTn>
                              </p:par>
                              <p:par>
                                <p:cTn id="85" presetID="8" presetClass="exit" presetSubtype="16" fill="hold" grpId="1" nodeType="withEffect">
                                  <p:stCondLst>
                                    <p:cond delay="0"/>
                                  </p:stCondLst>
                                  <p:childTnLst>
                                    <p:animEffect transition="out" filter="diamond(in)">
                                      <p:cBhvr>
                                        <p:cTn id="86" dur="2000"/>
                                        <p:tgtEl>
                                          <p:spTgt spid="10262">
                                            <p:bg/>
                                          </p:spTgt>
                                        </p:tgtEl>
                                      </p:cBhvr>
                                    </p:animEffect>
                                    <p:set>
                                      <p:cBhvr>
                                        <p:cTn id="87" dur="1" fill="hold">
                                          <p:stCondLst>
                                            <p:cond delay="1999"/>
                                          </p:stCondLst>
                                        </p:cTn>
                                        <p:tgtEl>
                                          <p:spTgt spid="1026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5400" dirty="0">
                <a:solidFill>
                  <a:srgbClr val="FFFFFF"/>
                </a:solidFill>
                <a:effectLst/>
                <a:ea typeface="ＭＳ Ｐゴシック" charset="0"/>
                <a:cs typeface="ＭＳ Ｐゴシック" charset="0"/>
              </a:rPr>
              <a:t>الشرائع قبل سيناء</a:t>
            </a:r>
            <a:endParaRPr lang="en-US" sz="3600" dirty="0">
              <a:solidFill>
                <a:srgbClr val="FFFFFF"/>
              </a:solidFill>
              <a:effectLst/>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19" name="TextBox 7"/>
          <p:cNvSpPr txBox="1">
            <a:spLocks noChangeArrowheads="1"/>
          </p:cNvSpPr>
          <p:nvPr/>
        </p:nvSpPr>
        <p:spPr bwMode="auto">
          <a:xfrm>
            <a:off x="1066800" y="4108450"/>
            <a:ext cx="19335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latin typeface="Arial" panose="020B0604020202020204" pitchFamily="34" charset="0"/>
              </a:rPr>
              <a:t>حمورابي</a:t>
            </a:r>
            <a:endParaRPr lang="en-US" sz="1800" b="1" dirty="0">
              <a:latin typeface="Arial" panose="020B0604020202020204" pitchFamily="34" charset="0"/>
            </a:endParaRPr>
          </a:p>
        </p:txBody>
      </p:sp>
      <p:sp>
        <p:nvSpPr>
          <p:cNvPr id="137220" name="TextBox 8"/>
          <p:cNvSpPr txBox="1">
            <a:spLocks noChangeArrowheads="1"/>
          </p:cNvSpPr>
          <p:nvPr/>
        </p:nvSpPr>
        <p:spPr bwMode="auto">
          <a:xfrm>
            <a:off x="5918200" y="4108450"/>
            <a:ext cx="129700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latin typeface="Arial" panose="020B0604020202020204" pitchFamily="34" charset="0"/>
              </a:rPr>
              <a:t>موسى</a:t>
            </a:r>
            <a:endParaRPr lang="en-US" sz="1800" b="1" dirty="0">
              <a:latin typeface="Arial" panose="020B0604020202020204" pitchFamily="34" charset="0"/>
            </a:endParaRPr>
          </a:p>
        </p:txBody>
      </p:sp>
      <p:sp>
        <p:nvSpPr>
          <p:cNvPr id="137221" name="TextBox 9"/>
          <p:cNvSpPr txBox="1">
            <a:spLocks noChangeArrowheads="1"/>
          </p:cNvSpPr>
          <p:nvPr/>
        </p:nvSpPr>
        <p:spPr bwMode="auto">
          <a:xfrm>
            <a:off x="1385888" y="5403850"/>
            <a:ext cx="17059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latin typeface="Arial" panose="020B0604020202020204" pitchFamily="34" charset="0"/>
              </a:rPr>
              <a:t>1800 ق.م</a:t>
            </a:r>
            <a:endParaRPr lang="en-US" sz="1800" b="1" dirty="0">
              <a:latin typeface="Arial" panose="020B0604020202020204" pitchFamily="34" charset="0"/>
            </a:endParaRPr>
          </a:p>
        </p:txBody>
      </p:sp>
      <p:sp>
        <p:nvSpPr>
          <p:cNvPr id="137222" name="TextBox 10"/>
          <p:cNvSpPr txBox="1">
            <a:spLocks noChangeArrowheads="1"/>
          </p:cNvSpPr>
          <p:nvPr/>
        </p:nvSpPr>
        <p:spPr bwMode="auto">
          <a:xfrm>
            <a:off x="5746750" y="5403850"/>
            <a:ext cx="17059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latin typeface="Arial" panose="020B0604020202020204" pitchFamily="34" charset="0"/>
              </a:rPr>
              <a:t>1400 ق.م</a:t>
            </a:r>
            <a:endParaRPr lang="en-US" sz="1800" b="1" dirty="0">
              <a:latin typeface="Arial" panose="020B0604020202020204" pitchFamily="34" charset="0"/>
            </a:endParaRPr>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25" name="TextBox 14"/>
          <p:cNvSpPr txBox="1">
            <a:spLocks noChangeArrowheads="1"/>
          </p:cNvSpPr>
          <p:nvPr/>
        </p:nvSpPr>
        <p:spPr bwMode="auto">
          <a:xfrm>
            <a:off x="1244600" y="6013450"/>
            <a:ext cx="17557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latin typeface="Arial" panose="020B0604020202020204" pitchFamily="34" charset="0"/>
              </a:rPr>
              <a:t>بابل</a:t>
            </a:r>
            <a:endParaRPr lang="en-US" sz="1800" b="1" dirty="0">
              <a:latin typeface="Arial" panose="020B0604020202020204" pitchFamily="34" charset="0"/>
            </a:endParaRPr>
          </a:p>
        </p:txBody>
      </p:sp>
      <p:sp>
        <p:nvSpPr>
          <p:cNvPr id="137226" name="TextBox 15"/>
          <p:cNvSpPr txBox="1">
            <a:spLocks noChangeArrowheads="1"/>
          </p:cNvSpPr>
          <p:nvPr/>
        </p:nvSpPr>
        <p:spPr bwMode="auto">
          <a:xfrm>
            <a:off x="5394324" y="6013450"/>
            <a:ext cx="203519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latin typeface="Arial" panose="020B0604020202020204" pitchFamily="34" charset="0"/>
              </a:rPr>
              <a:t>جبل سيناء</a:t>
            </a:r>
            <a:endParaRPr lang="en-US" sz="1800" b="1" dirty="0">
              <a:latin typeface="Arial" panose="020B0604020202020204" pitchFamily="34" charset="0"/>
            </a:endParaRPr>
          </a:p>
        </p:txBody>
      </p:sp>
      <p:sp>
        <p:nvSpPr>
          <p:cNvPr id="137227" name="Text Box 2"/>
          <p:cNvSpPr txBox="1">
            <a:spLocks noChangeArrowheads="1"/>
          </p:cNvSpPr>
          <p:nvPr/>
        </p:nvSpPr>
        <p:spPr bwMode="auto">
          <a:xfrm>
            <a:off x="8410575" y="4445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rPr>
              <a:t>192</a:t>
            </a:r>
            <a:endParaRPr lang="en-US" b="1" dirty="0">
              <a:latin typeface="Arial" panose="020B0604020202020204" pitchFamily="34" charset="0"/>
            </a:endParaRPr>
          </a:p>
        </p:txBody>
      </p:sp>
      <p:pic>
        <p:nvPicPr>
          <p:cNvPr id="137228"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139266"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139267"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172041" name="Rectangle 9"/>
          <p:cNvSpPr>
            <a:spLocks noGrp="1" noChangeArrowheads="1"/>
          </p:cNvSpPr>
          <p:nvPr>
            <p:ph type="title"/>
          </p:nvPr>
        </p:nvSpPr>
        <p:spPr>
          <a:xfrm>
            <a:off x="457200" y="231775"/>
            <a:ext cx="8229600" cy="1139825"/>
          </a:xfrm>
        </p:spPr>
        <p:txBody>
          <a:bodyPr/>
          <a:lstStyle/>
          <a:p>
            <a:pPr eaLnBrk="1" hangingPunct="1">
              <a:defRPr/>
            </a:pPr>
            <a:r>
              <a:rPr lang="ar-JO" dirty="0">
                <a:ea typeface="ＭＳ Ｐゴシック" charset="0"/>
                <a:cs typeface="ＭＳ Ｐゴシック" charset="0"/>
              </a:rPr>
              <a:t>توازي رموز القانون مع سفر الخروج</a:t>
            </a:r>
            <a:endParaRPr lang="en-US" dirty="0">
              <a:ea typeface="ＭＳ Ｐゴシック" charset="0"/>
              <a:cs typeface="ＭＳ Ｐゴシック" charset="0"/>
            </a:endParaRPr>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ar-JO" sz="4400" dirty="0">
                <a:ea typeface="ＭＳ Ｐゴシック" charset="0"/>
                <a:cs typeface="ＭＳ Ｐゴシック" charset="0"/>
              </a:rPr>
              <a:t>السومريين</a:t>
            </a:r>
            <a:endParaRPr lang="en-US" sz="4400" dirty="0">
              <a:ea typeface="ＭＳ Ｐゴシック" charset="0"/>
              <a:cs typeface="ＭＳ Ｐゴシック" charset="0"/>
            </a:endParaRPr>
          </a:p>
        </p:txBody>
      </p:sp>
      <p:sp>
        <p:nvSpPr>
          <p:cNvPr id="172039" name="Rectangle 7"/>
          <p:cNvSpPr>
            <a:spLocks noGrp="1" noChangeArrowheads="1"/>
          </p:cNvSpPr>
          <p:nvPr>
            <p:ph type="body" sz="half" idx="2"/>
          </p:nvPr>
        </p:nvSpPr>
        <p:spPr>
          <a:xfrm>
            <a:off x="3352800" y="1522413"/>
            <a:ext cx="5257800" cy="1754187"/>
          </a:xfrm>
        </p:spPr>
        <p:txBody>
          <a:bodyPr/>
          <a:lstStyle/>
          <a:p>
            <a:pPr algn="r" eaLnBrk="1" hangingPunct="1">
              <a:buNone/>
              <a:defRPr/>
            </a:pPr>
            <a:r>
              <a:rPr lang="ar-JO" sz="3200" dirty="0">
                <a:ea typeface="ＭＳ Ｐゴシック" charset="0"/>
                <a:cs typeface="ＭＳ Ｐゴシック" charset="0"/>
              </a:rPr>
              <a:t>* إصلاحات يورينيمجينا</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 قوانين أورنامو</a:t>
            </a:r>
            <a:endParaRPr lang="en-US" sz="3200" dirty="0">
              <a:ea typeface="ＭＳ Ｐゴシック" charset="0"/>
              <a:cs typeface="ＭＳ Ｐゴシック" charset="0"/>
            </a:endParaRPr>
          </a:p>
          <a:p>
            <a:pPr algn="r" eaLnBrk="1" hangingPunct="1">
              <a:buNone/>
              <a:defRPr/>
            </a:pPr>
            <a:r>
              <a:rPr lang="ar-JO" sz="3200" dirty="0">
                <a:ea typeface="ＭＳ Ｐゴシック" charset="0"/>
                <a:cs typeface="ＭＳ Ｐゴシック" charset="0"/>
              </a:rPr>
              <a:t>* قوانين ليبيت عشتار</a:t>
            </a:r>
            <a:endParaRPr lang="en-US" sz="3200" dirty="0">
              <a:ea typeface="ＭＳ Ｐゴシック" charset="0"/>
              <a:cs typeface="ＭＳ Ｐゴシック" charset="0"/>
            </a:endParaRPr>
          </a:p>
        </p:txBody>
      </p:sp>
      <p:sp>
        <p:nvSpPr>
          <p:cNvPr id="172038" name="Rectangle 6"/>
          <p:cNvSpPr>
            <a:spLocks noChangeArrowheads="1"/>
          </p:cNvSpPr>
          <p:nvPr/>
        </p:nvSpPr>
        <p:spPr bwMode="auto">
          <a:xfrm>
            <a:off x="381000" y="3352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ar-JO" sz="4400" b="1" dirty="0">
                <a:effectLst>
                  <a:outerShdw blurRad="38100" dist="38100" dir="2700000" algn="tl">
                    <a:srgbClr val="010199"/>
                  </a:outerShdw>
                </a:effectLst>
                <a:latin typeface="Arial" panose="020B0604020202020204" pitchFamily="34" charset="0"/>
              </a:rPr>
              <a:t>الأكاديين</a:t>
            </a:r>
            <a:endParaRPr lang="en-US" sz="4400" b="1" dirty="0">
              <a:effectLst>
                <a:outerShdw blurRad="38100" dist="38100" dir="2700000" algn="tl">
                  <a:srgbClr val="010199"/>
                </a:outerShdw>
              </a:effectLst>
              <a:latin typeface="Arial" panose="020B0604020202020204" pitchFamily="34" charset="0"/>
            </a:endParaRPr>
          </a:p>
        </p:txBody>
      </p:sp>
      <p:sp>
        <p:nvSpPr>
          <p:cNvPr id="172037" name="Rectangle 5"/>
          <p:cNvSpPr>
            <a:spLocks noChangeArrowheads="1"/>
          </p:cNvSpPr>
          <p:nvPr/>
        </p:nvSpPr>
        <p:spPr bwMode="auto">
          <a:xfrm>
            <a:off x="3352800" y="3429000"/>
            <a:ext cx="5257800" cy="1752600"/>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defRPr/>
            </a:pPr>
            <a:r>
              <a:rPr lang="ar-JO" sz="3200" b="1" dirty="0">
                <a:effectLst>
                  <a:outerShdw blurRad="38100" dist="38100" dir="2700000" algn="tl">
                    <a:srgbClr val="010199"/>
                  </a:outerShdw>
                </a:effectLst>
                <a:latin typeface="Arial" panose="020B0604020202020204" pitchFamily="34" charset="0"/>
              </a:rPr>
              <a:t>* قوانين أشنونا</a:t>
            </a:r>
            <a:endParaRPr lang="en-US" sz="32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3200" b="1" dirty="0">
                <a:effectLst>
                  <a:outerShdw blurRad="38100" dist="38100" dir="2700000" algn="tl">
                    <a:srgbClr val="010199"/>
                  </a:outerShdw>
                </a:effectLst>
                <a:latin typeface="Arial" panose="020B0604020202020204" pitchFamily="34" charset="0"/>
              </a:rPr>
              <a:t>* قوانين حمورابي</a:t>
            </a:r>
            <a:endParaRPr lang="en-US" sz="3200" b="1" dirty="0">
              <a:effectLst>
                <a:outerShdw blurRad="38100" dist="38100" dir="2700000" algn="tl">
                  <a:srgbClr val="010199"/>
                </a:outerShdw>
              </a:effectLst>
              <a:latin typeface="Arial" panose="020B0604020202020204" pitchFamily="34" charset="0"/>
            </a:endParaRPr>
          </a:p>
          <a:p>
            <a:pPr marL="342900" indent="-342900" algn="r" eaLnBrk="1" hangingPunct="1">
              <a:spcBef>
                <a:spcPct val="20000"/>
              </a:spcBef>
              <a:buClr>
                <a:schemeClr val="hlink"/>
              </a:buClr>
              <a:buSzPct val="75000"/>
              <a:defRPr/>
            </a:pPr>
            <a:r>
              <a:rPr lang="ar-JO" sz="3200" b="1" dirty="0">
                <a:effectLst>
                  <a:outerShdw blurRad="38100" dist="38100" dir="2700000" algn="tl">
                    <a:srgbClr val="010199"/>
                  </a:outerShdw>
                </a:effectLst>
                <a:latin typeface="Arial" panose="020B0604020202020204" pitchFamily="34" charset="0"/>
              </a:rPr>
              <a:t>* قوانين وسط أشور</a:t>
            </a:r>
            <a:endParaRPr lang="en-US" sz="3200" b="1" dirty="0">
              <a:effectLst>
                <a:outerShdw blurRad="38100" dist="38100" dir="2700000" algn="tl">
                  <a:srgbClr val="010199"/>
                </a:outerShdw>
              </a:effectLst>
              <a:latin typeface="Arial" panose="020B0604020202020204" pitchFamily="34" charset="0"/>
            </a:endParaRPr>
          </a:p>
        </p:txBody>
      </p:sp>
      <p:sp>
        <p:nvSpPr>
          <p:cNvPr id="172036" name="Rectangle 4"/>
          <p:cNvSpPr>
            <a:spLocks noChangeArrowheads="1"/>
          </p:cNvSpPr>
          <p:nvPr/>
        </p:nvSpPr>
        <p:spPr bwMode="auto">
          <a:xfrm>
            <a:off x="381000" y="5257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ar-JO" sz="4400" b="1" dirty="0">
                <a:effectLst>
                  <a:outerShdw blurRad="38100" dist="38100" dir="2700000" algn="tl">
                    <a:srgbClr val="010199"/>
                  </a:outerShdw>
                </a:effectLst>
                <a:latin typeface="Arial" panose="020B0604020202020204" pitchFamily="34" charset="0"/>
              </a:rPr>
              <a:t>الحثيين</a:t>
            </a:r>
            <a:endParaRPr lang="en-US" sz="4400" b="1" dirty="0">
              <a:effectLst>
                <a:outerShdw blurRad="38100" dist="38100" dir="2700000" algn="tl">
                  <a:srgbClr val="010199"/>
                </a:outerShdw>
              </a:effectLst>
              <a:latin typeface="Arial" panose="020B0604020202020204" pitchFamily="34" charset="0"/>
            </a:endParaRPr>
          </a:p>
        </p:txBody>
      </p:sp>
      <p:sp>
        <p:nvSpPr>
          <p:cNvPr id="172035" name="Rectangle 3"/>
          <p:cNvSpPr>
            <a:spLocks noChangeArrowheads="1"/>
          </p:cNvSpPr>
          <p:nvPr/>
        </p:nvSpPr>
        <p:spPr bwMode="auto">
          <a:xfrm>
            <a:off x="3352800" y="5334000"/>
            <a:ext cx="5291166" cy="1166834"/>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defRPr/>
            </a:pPr>
            <a:r>
              <a:rPr lang="ar-JO" sz="3200" b="1" dirty="0">
                <a:effectLst>
                  <a:outerShdw blurRad="38100" dist="38100" dir="2700000" algn="tl">
                    <a:srgbClr val="010199"/>
                  </a:outerShdw>
                </a:effectLst>
                <a:latin typeface="Arial" panose="020B0604020202020204" pitchFamily="34" charset="0"/>
              </a:rPr>
              <a:t>* قوانين حثيي مورشيليش 1 أو خاتوشيليش 1</a:t>
            </a:r>
            <a:endParaRPr lang="en-US" sz="3200" b="1" dirty="0">
              <a:effectLst>
                <a:outerShdw blurRad="38100" dist="38100" dir="2700000" algn="tl">
                  <a:srgbClr val="010199"/>
                </a:outerShdw>
              </a:effectLst>
              <a:latin typeface="Arial" panose="020B0604020202020204" pitchFamily="34" charset="0"/>
            </a:endParaRPr>
          </a:p>
        </p:txBody>
      </p:sp>
      <p:sp>
        <p:nvSpPr>
          <p:cNvPr id="139275" name="Text Box 2"/>
          <p:cNvSpPr txBox="1">
            <a:spLocks noChangeArrowheads="1"/>
          </p:cNvSpPr>
          <p:nvPr/>
        </p:nvSpPr>
        <p:spPr bwMode="auto">
          <a:xfrm>
            <a:off x="8458200" y="4445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rPr>
              <a:t>191</a:t>
            </a:r>
            <a:endParaRPr lang="en-US"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4"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62200" y="0"/>
            <a:ext cx="3617913"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2579" name="Text Box 3"/>
          <p:cNvSpPr txBox="1">
            <a:spLocks noChangeArrowheads="1"/>
          </p:cNvSpPr>
          <p:nvPr/>
        </p:nvSpPr>
        <p:spPr bwMode="auto">
          <a:xfrm>
            <a:off x="6228184"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موسى</a:t>
            </a:r>
            <a:endParaRPr lang="en-US" b="1" i="1" u="sng" dirty="0">
              <a:solidFill>
                <a:schemeClr val="bg1"/>
              </a:solidFill>
              <a:latin typeface="Times New Roman" charset="0"/>
            </a:endParaRPr>
          </a:p>
        </p:txBody>
      </p:sp>
      <p:sp>
        <p:nvSpPr>
          <p:cNvPr id="152580" name="Rectangle 4"/>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ea typeface="ＭＳ Ｐゴシック" charset="0"/>
                <a:cs typeface="ＭＳ Ｐゴシック" charset="0"/>
              </a:rPr>
              <a:t>القوانين اليهودية أكثر عدلاً</a:t>
            </a:r>
            <a:endParaRPr lang="en-US" sz="3600" dirty="0">
              <a:ea typeface="ＭＳ Ｐゴシック" charset="0"/>
              <a:cs typeface="ＭＳ Ｐゴシック" charset="0"/>
            </a:endParaRPr>
          </a:p>
        </p:txBody>
      </p:sp>
      <p:sp>
        <p:nvSpPr>
          <p:cNvPr id="152581" name="Text Box 5"/>
          <p:cNvSpPr txBox="1">
            <a:spLocks noChangeArrowheads="1"/>
          </p:cNvSpPr>
          <p:nvPr/>
        </p:nvSpPr>
        <p:spPr bwMode="auto">
          <a:xfrm>
            <a:off x="2474913"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حمورابي</a:t>
            </a:r>
            <a:endParaRPr lang="en-US" b="1" i="1" u="sng" dirty="0">
              <a:solidFill>
                <a:schemeClr val="bg1"/>
              </a:solidFill>
              <a:latin typeface="Times New Roman" charset="0"/>
            </a:endParaRPr>
          </a:p>
        </p:txBody>
      </p:sp>
      <p:sp>
        <p:nvSpPr>
          <p:cNvPr id="152591" name="Text Box 15"/>
          <p:cNvSpPr txBox="1">
            <a:spLocks noChangeArrowheads="1"/>
          </p:cNvSpPr>
          <p:nvPr/>
        </p:nvSpPr>
        <p:spPr bwMode="auto">
          <a:xfrm>
            <a:off x="45368" y="1279525"/>
            <a:ext cx="224063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العقوبة</a:t>
            </a:r>
            <a:endParaRPr lang="en-US" b="1" i="1" u="sng" dirty="0">
              <a:solidFill>
                <a:schemeClr val="bg1"/>
              </a:solidFill>
              <a:latin typeface="Times New Roman" charset="0"/>
            </a:endParaRPr>
          </a:p>
        </p:txBody>
      </p:sp>
      <p:sp>
        <p:nvSpPr>
          <p:cNvPr id="152592" name="Text Box 16"/>
          <p:cNvSpPr txBox="1">
            <a:spLocks noChangeArrowheads="1"/>
          </p:cNvSpPr>
          <p:nvPr/>
        </p:nvSpPr>
        <p:spPr bwMode="auto">
          <a:xfrm>
            <a:off x="45368" y="1981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السرقة</a:t>
            </a:r>
            <a:endParaRPr lang="en-US" sz="2000" b="1" i="1" dirty="0">
              <a:solidFill>
                <a:schemeClr val="bg1"/>
              </a:solidFill>
              <a:latin typeface="Times New Roman" charset="0"/>
            </a:endParaRPr>
          </a:p>
        </p:txBody>
      </p:sp>
      <p:sp>
        <p:nvSpPr>
          <p:cNvPr id="152593" name="Text Box 17"/>
          <p:cNvSpPr txBox="1">
            <a:spLocks noChangeArrowheads="1"/>
          </p:cNvSpPr>
          <p:nvPr/>
        </p:nvSpPr>
        <p:spPr bwMode="auto">
          <a:xfrm>
            <a:off x="45368" y="3124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السطو</a:t>
            </a:r>
            <a:endParaRPr lang="en-US" sz="2000" b="1" i="1" dirty="0">
              <a:solidFill>
                <a:schemeClr val="bg1"/>
              </a:solidFill>
              <a:latin typeface="Times New Roman" charset="0"/>
            </a:endParaRPr>
          </a:p>
        </p:txBody>
      </p:sp>
      <p:sp>
        <p:nvSpPr>
          <p:cNvPr id="152594" name="Text Box 18"/>
          <p:cNvSpPr txBox="1">
            <a:spLocks noChangeArrowheads="1"/>
          </p:cNvSpPr>
          <p:nvPr/>
        </p:nvSpPr>
        <p:spPr bwMode="auto">
          <a:xfrm>
            <a:off x="45368" y="4267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العبد الهارب</a:t>
            </a:r>
            <a:endParaRPr lang="en-US" sz="2000" b="1" i="1" dirty="0">
              <a:solidFill>
                <a:schemeClr val="bg1"/>
              </a:solidFill>
              <a:latin typeface="Times New Roman" charset="0"/>
            </a:endParaRPr>
          </a:p>
        </p:txBody>
      </p:sp>
      <p:sp>
        <p:nvSpPr>
          <p:cNvPr id="152595" name="Text Box 19"/>
          <p:cNvSpPr txBox="1">
            <a:spLocks noChangeArrowheads="1"/>
          </p:cNvSpPr>
          <p:nvPr/>
        </p:nvSpPr>
        <p:spPr bwMode="auto">
          <a:xfrm>
            <a:off x="45368" y="5591175"/>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جرح العبد</a:t>
            </a:r>
            <a:endParaRPr lang="en-US" sz="2000" b="1" i="1" dirty="0">
              <a:solidFill>
                <a:schemeClr val="bg1"/>
              </a:solidFill>
              <a:latin typeface="Times New Roman" charset="0"/>
            </a:endParaRPr>
          </a:p>
        </p:txBody>
      </p:sp>
      <p:sp>
        <p:nvSpPr>
          <p:cNvPr id="152597" name="Text Box 21"/>
          <p:cNvSpPr txBox="1">
            <a:spLocks noChangeArrowheads="1"/>
          </p:cNvSpPr>
          <p:nvPr/>
        </p:nvSpPr>
        <p:spPr bwMode="auto">
          <a:xfrm>
            <a:off x="6228185" y="1997075"/>
            <a:ext cx="29158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استرداد ضعفين</a:t>
            </a:r>
          </a:p>
          <a:p>
            <a:pPr algn="ctr" eaLnBrk="1" hangingPunct="1">
              <a:defRPr/>
            </a:pPr>
            <a:r>
              <a:rPr lang="en-US" sz="2800" b="1" dirty="0">
                <a:solidFill>
                  <a:schemeClr val="bg1"/>
                </a:solidFill>
                <a:latin typeface="Arial" panose="020B0604020202020204" pitchFamily="34" charset="0"/>
              </a:rPr>
              <a:t>(</a:t>
            </a:r>
            <a:r>
              <a:rPr lang="ar-JO" sz="2800" b="1" dirty="0">
                <a:solidFill>
                  <a:schemeClr val="bg1"/>
                </a:solidFill>
                <a:latin typeface="Arial" panose="020B0604020202020204" pitchFamily="34" charset="0"/>
              </a:rPr>
              <a:t>خروج 22 : 9</a:t>
            </a:r>
            <a:r>
              <a:rPr lang="en-US" sz="2800" b="1" dirty="0">
                <a:solidFill>
                  <a:schemeClr val="bg1"/>
                </a:solidFill>
                <a:latin typeface="Arial" panose="020B0604020202020204" pitchFamily="34" charset="0"/>
              </a:rPr>
              <a:t>)</a:t>
            </a:r>
            <a:endParaRPr lang="en-US" sz="2000" b="1" i="1" dirty="0">
              <a:solidFill>
                <a:schemeClr val="bg1"/>
              </a:solidFill>
              <a:latin typeface="Times New Roman" charset="0"/>
            </a:endParaRPr>
          </a:p>
        </p:txBody>
      </p:sp>
      <p:sp>
        <p:nvSpPr>
          <p:cNvPr id="152598" name="Text Box 22"/>
          <p:cNvSpPr txBox="1">
            <a:spLocks noChangeArrowheads="1"/>
          </p:cNvSpPr>
          <p:nvPr/>
        </p:nvSpPr>
        <p:spPr bwMode="auto">
          <a:xfrm>
            <a:off x="2401888" y="1981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chemeClr val="bg1"/>
                </a:solidFill>
                <a:latin typeface="Arial" panose="020B0604020202020204" pitchFamily="34" charset="0"/>
                <a:cs typeface="华文细黑" charset="0"/>
              </a:rPr>
              <a:t>الموت (4)</a:t>
            </a:r>
            <a:endParaRPr lang="en-US" altLang="zh-CN" sz="2800" b="1" dirty="0">
              <a:solidFill>
                <a:schemeClr val="bg1"/>
              </a:solidFill>
              <a:latin typeface="Arial" panose="020B0604020202020204" pitchFamily="34" charset="0"/>
              <a:ea typeface="华文细黑" charset="0"/>
              <a:cs typeface="华文细黑" charset="0"/>
            </a:endParaRPr>
          </a:p>
        </p:txBody>
      </p:sp>
      <p:sp>
        <p:nvSpPr>
          <p:cNvPr id="152599" name="Text Box 23"/>
          <p:cNvSpPr txBox="1">
            <a:spLocks noChangeArrowheads="1"/>
          </p:cNvSpPr>
          <p:nvPr/>
        </p:nvSpPr>
        <p:spPr bwMode="auto">
          <a:xfrm>
            <a:off x="6228184"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استرداد ضعفين</a:t>
            </a:r>
          </a:p>
          <a:p>
            <a:pPr algn="ctr" eaLnBrk="1" hangingPunct="1">
              <a:defRPr/>
            </a:pPr>
            <a:r>
              <a:rPr lang="en-US" sz="2800" b="1" dirty="0">
                <a:solidFill>
                  <a:schemeClr val="bg1"/>
                </a:solidFill>
                <a:latin typeface="Arial" panose="020B0604020202020204" pitchFamily="34" charset="0"/>
              </a:rPr>
              <a:t>(</a:t>
            </a:r>
            <a:r>
              <a:rPr lang="ar-JO" sz="2800" b="1" dirty="0">
                <a:solidFill>
                  <a:schemeClr val="bg1"/>
                </a:solidFill>
                <a:latin typeface="Arial" panose="020B0604020202020204" pitchFamily="34" charset="0"/>
              </a:rPr>
              <a:t>خروج 22 : 7</a:t>
            </a:r>
            <a:r>
              <a:rPr lang="en-US" sz="2800" b="1" dirty="0">
                <a:solidFill>
                  <a:schemeClr val="bg1"/>
                </a:solidFill>
                <a:latin typeface="Arial" panose="020B0604020202020204" pitchFamily="34" charset="0"/>
              </a:rPr>
              <a:t>)</a:t>
            </a:r>
            <a:endParaRPr lang="en-US" sz="2000" b="1" i="1" dirty="0">
              <a:solidFill>
                <a:schemeClr val="bg1"/>
              </a:solidFill>
              <a:latin typeface="Times New Roman" charset="0"/>
            </a:endParaRPr>
          </a:p>
        </p:txBody>
      </p:sp>
      <p:sp>
        <p:nvSpPr>
          <p:cNvPr id="152600" name="Text Box 24"/>
          <p:cNvSpPr txBox="1">
            <a:spLocks noChangeArrowheads="1"/>
          </p:cNvSpPr>
          <p:nvPr/>
        </p:nvSpPr>
        <p:spPr bwMode="auto">
          <a:xfrm>
            <a:off x="2401888" y="3124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defRPr/>
            </a:pPr>
            <a:r>
              <a:rPr lang="ar-JO" altLang="zh-CN" sz="2800" b="1" dirty="0">
                <a:solidFill>
                  <a:schemeClr val="bg1"/>
                </a:solidFill>
                <a:latin typeface="Arial" panose="020B0604020202020204" pitchFamily="34" charset="0"/>
                <a:ea typeface="+mn-ea"/>
                <a:cs typeface="+mn-cs"/>
              </a:rPr>
              <a:t>الموت (21)</a:t>
            </a:r>
            <a:endParaRPr lang="en-US" altLang="zh-CN" sz="2800" b="1" dirty="0">
              <a:solidFill>
                <a:schemeClr val="bg1"/>
              </a:solidFill>
              <a:latin typeface="Arial" panose="020B0604020202020204" pitchFamily="34" charset="0"/>
              <a:ea typeface="华文细黑" pitchFamily="-112" charset="-122"/>
              <a:cs typeface="华文细黑" pitchFamily="-112" charset="-122"/>
            </a:endParaRPr>
          </a:p>
        </p:txBody>
      </p:sp>
      <p:sp>
        <p:nvSpPr>
          <p:cNvPr id="152601" name="Text Box 25"/>
          <p:cNvSpPr txBox="1">
            <a:spLocks noChangeArrowheads="1"/>
          </p:cNvSpPr>
          <p:nvPr/>
        </p:nvSpPr>
        <p:spPr bwMode="auto">
          <a:xfrm>
            <a:off x="6228184"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لا عقوبة</a:t>
            </a:r>
          </a:p>
          <a:p>
            <a:pPr algn="ctr" eaLnBrk="1" hangingPunct="1">
              <a:defRPr/>
            </a:pPr>
            <a:r>
              <a:rPr lang="en-US" sz="2800" b="1" dirty="0">
                <a:solidFill>
                  <a:schemeClr val="bg1"/>
                </a:solidFill>
                <a:latin typeface="Arial" panose="020B0604020202020204" pitchFamily="34" charset="0"/>
              </a:rPr>
              <a:t>(</a:t>
            </a:r>
            <a:r>
              <a:rPr lang="ar-JO" sz="2800" b="1" dirty="0">
                <a:solidFill>
                  <a:schemeClr val="bg1"/>
                </a:solidFill>
                <a:latin typeface="Arial" panose="020B0604020202020204" pitchFamily="34" charset="0"/>
              </a:rPr>
              <a:t>تث 23 : 15</a:t>
            </a:r>
            <a:r>
              <a:rPr lang="en-US" sz="2800" b="1" dirty="0">
                <a:solidFill>
                  <a:schemeClr val="bg1"/>
                </a:solidFill>
                <a:latin typeface="Arial" panose="020B0604020202020204" pitchFamily="34" charset="0"/>
              </a:rPr>
              <a:t>)</a:t>
            </a:r>
            <a:endParaRPr lang="en-US" sz="2000" b="1" i="1" dirty="0">
              <a:solidFill>
                <a:schemeClr val="bg1"/>
              </a:solidFill>
              <a:latin typeface="Times New Roman" charset="0"/>
            </a:endParaRPr>
          </a:p>
        </p:txBody>
      </p:sp>
      <p:sp>
        <p:nvSpPr>
          <p:cNvPr id="152602" name="Text Box 26"/>
          <p:cNvSpPr txBox="1">
            <a:spLocks noChangeArrowheads="1"/>
          </p:cNvSpPr>
          <p:nvPr/>
        </p:nvSpPr>
        <p:spPr bwMode="auto">
          <a:xfrm>
            <a:off x="2401888" y="4267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الموت (16)</a:t>
            </a:r>
            <a:endParaRPr lang="en-US" altLang="zh-CN" sz="2000" b="1" i="1" dirty="0">
              <a:solidFill>
                <a:schemeClr val="bg1"/>
              </a:solidFill>
              <a:latin typeface="Times New Roman" charset="0"/>
              <a:ea typeface="华文细黑" charset="0"/>
              <a:cs typeface="华文细黑" charset="0"/>
            </a:endParaRPr>
          </a:p>
        </p:txBody>
      </p:sp>
      <p:sp>
        <p:nvSpPr>
          <p:cNvPr id="152603" name="Text Box 27"/>
          <p:cNvSpPr txBox="1">
            <a:spLocks noChangeArrowheads="1"/>
          </p:cNvSpPr>
          <p:nvPr/>
        </p:nvSpPr>
        <p:spPr bwMode="auto">
          <a:xfrm>
            <a:off x="6228184"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تحرير العبد</a:t>
            </a:r>
          </a:p>
          <a:p>
            <a:pPr algn="ctr" eaLnBrk="1" hangingPunct="1">
              <a:defRPr/>
            </a:pPr>
            <a:r>
              <a:rPr lang="ar-JO" sz="2800" b="1" i="1" dirty="0">
                <a:solidFill>
                  <a:schemeClr val="bg1"/>
                </a:solidFill>
                <a:latin typeface="Times New Roman" charset="0"/>
              </a:rPr>
              <a:t>(خر 21 : 26 – 27)</a:t>
            </a:r>
            <a:endParaRPr lang="en-US" sz="2000" b="1" i="1" dirty="0">
              <a:solidFill>
                <a:schemeClr val="bg1"/>
              </a:solidFill>
              <a:latin typeface="Times New Roman" charset="0"/>
            </a:endParaRPr>
          </a:p>
        </p:txBody>
      </p:sp>
      <p:sp>
        <p:nvSpPr>
          <p:cNvPr id="152604" name="Text Box 28"/>
          <p:cNvSpPr txBox="1">
            <a:spLocks noChangeArrowheads="1"/>
          </p:cNvSpPr>
          <p:nvPr/>
        </p:nvSpPr>
        <p:spPr bwMode="auto">
          <a:xfrm>
            <a:off x="2398713" y="560705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غرامة على السيد (199)</a:t>
            </a:r>
            <a:endParaRPr lang="en-US" altLang="zh-CN" sz="2000" b="1" i="1" dirty="0">
              <a:solidFill>
                <a:schemeClr val="bg1"/>
              </a:solidFill>
              <a:latin typeface="Times New Roman" charset="0"/>
              <a:ea typeface="华文细黑" charset="0"/>
              <a:cs typeface="华文细黑" charset="0"/>
            </a:endParaRPr>
          </a:p>
        </p:txBody>
      </p:sp>
      <p:sp>
        <p:nvSpPr>
          <p:cNvPr id="152605" name="Text Box 29"/>
          <p:cNvSpPr txBox="1">
            <a:spLocks noChangeArrowheads="1"/>
          </p:cNvSpPr>
          <p:nvPr/>
        </p:nvSpPr>
        <p:spPr bwMode="auto">
          <a:xfrm>
            <a:off x="8229600" y="76200"/>
            <a:ext cx="583814"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2000" b="1" dirty="0">
                <a:solidFill>
                  <a:schemeClr val="bg1"/>
                </a:solidFill>
                <a:latin typeface="Arial" panose="020B0604020202020204" pitchFamily="34" charset="0"/>
              </a:rPr>
              <a:t>192</a:t>
            </a:r>
            <a:endParaRPr lang="en-US" sz="2000" b="1" dirty="0">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8"/>
                                        </p:tgtEl>
                                        <p:attrNameLst>
                                          <p:attrName>style.visibility</p:attrName>
                                        </p:attrNameLst>
                                      </p:cBhvr>
                                      <p:to>
                                        <p:strVal val="visible"/>
                                      </p:to>
                                    </p:set>
                                    <p:anim calcmode="lin" valueType="num">
                                      <p:cBhvr>
                                        <p:cTn id="15" dur="1000" fill="hold"/>
                                        <p:tgtEl>
                                          <p:spTgt spid="152598"/>
                                        </p:tgtEl>
                                        <p:attrNameLst>
                                          <p:attrName>ppt_w</p:attrName>
                                        </p:attrNameLst>
                                      </p:cBhvr>
                                      <p:tavLst>
                                        <p:tav tm="0">
                                          <p:val>
                                            <p:fltVal val="0"/>
                                          </p:val>
                                        </p:tav>
                                        <p:tav tm="100000">
                                          <p:val>
                                            <p:strVal val="#ppt_w"/>
                                          </p:val>
                                        </p:tav>
                                      </p:tavLst>
                                    </p:anim>
                                    <p:anim calcmode="lin" valueType="num">
                                      <p:cBhvr>
                                        <p:cTn id="16" dur="1000" fill="hold"/>
                                        <p:tgtEl>
                                          <p:spTgt spid="152598"/>
                                        </p:tgtEl>
                                        <p:attrNameLst>
                                          <p:attrName>ppt_h</p:attrName>
                                        </p:attrNameLst>
                                      </p:cBhvr>
                                      <p:tavLst>
                                        <p:tav tm="0">
                                          <p:val>
                                            <p:fltVal val="0"/>
                                          </p:val>
                                        </p:tav>
                                        <p:tav tm="100000">
                                          <p:val>
                                            <p:strVal val="#ppt_h"/>
                                          </p:val>
                                        </p:tav>
                                      </p:tavLst>
                                    </p:anim>
                                    <p:anim calcmode="lin" valueType="num">
                                      <p:cBhvr>
                                        <p:cTn id="17"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7"/>
                                        </p:tgtEl>
                                        <p:attrNameLst>
                                          <p:attrName>style.visibility</p:attrName>
                                        </p:attrNameLst>
                                      </p:cBhvr>
                                      <p:to>
                                        <p:strVal val="visible"/>
                                      </p:to>
                                    </p:set>
                                    <p:anim calcmode="lin" valueType="num">
                                      <p:cBhvr>
                                        <p:cTn id="23" dur="1000" fill="hold"/>
                                        <p:tgtEl>
                                          <p:spTgt spid="152597"/>
                                        </p:tgtEl>
                                        <p:attrNameLst>
                                          <p:attrName>ppt_w</p:attrName>
                                        </p:attrNameLst>
                                      </p:cBhvr>
                                      <p:tavLst>
                                        <p:tav tm="0">
                                          <p:val>
                                            <p:fltVal val="0"/>
                                          </p:val>
                                        </p:tav>
                                        <p:tav tm="100000">
                                          <p:val>
                                            <p:strVal val="#ppt_w"/>
                                          </p:val>
                                        </p:tav>
                                      </p:tavLst>
                                    </p:anim>
                                    <p:anim calcmode="lin" valueType="num">
                                      <p:cBhvr>
                                        <p:cTn id="24" dur="1000" fill="hold"/>
                                        <p:tgtEl>
                                          <p:spTgt spid="152597"/>
                                        </p:tgtEl>
                                        <p:attrNameLst>
                                          <p:attrName>ppt_h</p:attrName>
                                        </p:attrNameLst>
                                      </p:cBhvr>
                                      <p:tavLst>
                                        <p:tav tm="0">
                                          <p:val>
                                            <p:fltVal val="0"/>
                                          </p:val>
                                        </p:tav>
                                        <p:tav tm="100000">
                                          <p:val>
                                            <p:strVal val="#ppt_h"/>
                                          </p:val>
                                        </p:tav>
                                      </p:tavLst>
                                    </p:anim>
                                    <p:anim calcmode="lin" valueType="num">
                                      <p:cBhvr>
                                        <p:cTn id="25"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600"/>
                                        </p:tgtEl>
                                        <p:attrNameLst>
                                          <p:attrName>style.visibility</p:attrName>
                                        </p:attrNameLst>
                                      </p:cBhvr>
                                      <p:to>
                                        <p:strVal val="visible"/>
                                      </p:to>
                                    </p:set>
                                    <p:anim calcmode="lin" valueType="num">
                                      <p:cBhvr>
                                        <p:cTn id="39" dur="1000" fill="hold"/>
                                        <p:tgtEl>
                                          <p:spTgt spid="152600"/>
                                        </p:tgtEl>
                                        <p:attrNameLst>
                                          <p:attrName>ppt_w</p:attrName>
                                        </p:attrNameLst>
                                      </p:cBhvr>
                                      <p:tavLst>
                                        <p:tav tm="0">
                                          <p:val>
                                            <p:fltVal val="0"/>
                                          </p:val>
                                        </p:tav>
                                        <p:tav tm="100000">
                                          <p:val>
                                            <p:strVal val="#ppt_w"/>
                                          </p:val>
                                        </p:tav>
                                      </p:tavLst>
                                    </p:anim>
                                    <p:anim calcmode="lin" valueType="num">
                                      <p:cBhvr>
                                        <p:cTn id="40" dur="1000" fill="hold"/>
                                        <p:tgtEl>
                                          <p:spTgt spid="152600"/>
                                        </p:tgtEl>
                                        <p:attrNameLst>
                                          <p:attrName>ppt_h</p:attrName>
                                        </p:attrNameLst>
                                      </p:cBhvr>
                                      <p:tavLst>
                                        <p:tav tm="0">
                                          <p:val>
                                            <p:fltVal val="0"/>
                                          </p:val>
                                        </p:tav>
                                        <p:tav tm="100000">
                                          <p:val>
                                            <p:strVal val="#ppt_h"/>
                                          </p:val>
                                        </p:tav>
                                      </p:tavLst>
                                    </p:anim>
                                    <p:anim calcmode="lin" valueType="num">
                                      <p:cBhvr>
                                        <p:cTn id="41"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599"/>
                                        </p:tgtEl>
                                        <p:attrNameLst>
                                          <p:attrName>style.visibility</p:attrName>
                                        </p:attrNameLst>
                                      </p:cBhvr>
                                      <p:to>
                                        <p:strVal val="visible"/>
                                      </p:to>
                                    </p:set>
                                    <p:anim calcmode="lin" valueType="num">
                                      <p:cBhvr>
                                        <p:cTn id="47" dur="1000" fill="hold"/>
                                        <p:tgtEl>
                                          <p:spTgt spid="152599"/>
                                        </p:tgtEl>
                                        <p:attrNameLst>
                                          <p:attrName>ppt_w</p:attrName>
                                        </p:attrNameLst>
                                      </p:cBhvr>
                                      <p:tavLst>
                                        <p:tav tm="0">
                                          <p:val>
                                            <p:fltVal val="0"/>
                                          </p:val>
                                        </p:tav>
                                        <p:tav tm="100000">
                                          <p:val>
                                            <p:strVal val="#ppt_w"/>
                                          </p:val>
                                        </p:tav>
                                      </p:tavLst>
                                    </p:anim>
                                    <p:anim calcmode="lin" valueType="num">
                                      <p:cBhvr>
                                        <p:cTn id="48" dur="1000" fill="hold"/>
                                        <p:tgtEl>
                                          <p:spTgt spid="152599"/>
                                        </p:tgtEl>
                                        <p:attrNameLst>
                                          <p:attrName>ppt_h</p:attrName>
                                        </p:attrNameLst>
                                      </p:cBhvr>
                                      <p:tavLst>
                                        <p:tav tm="0">
                                          <p:val>
                                            <p:fltVal val="0"/>
                                          </p:val>
                                        </p:tav>
                                        <p:tav tm="100000">
                                          <p:val>
                                            <p:strVal val="#ppt_h"/>
                                          </p:val>
                                        </p:tav>
                                      </p:tavLst>
                                    </p:anim>
                                    <p:anim calcmode="lin" valueType="num">
                                      <p:cBhvr>
                                        <p:cTn id="49"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2"/>
                                        </p:tgtEl>
                                        <p:attrNameLst>
                                          <p:attrName>style.visibility</p:attrName>
                                        </p:attrNameLst>
                                      </p:cBhvr>
                                      <p:to>
                                        <p:strVal val="visible"/>
                                      </p:to>
                                    </p:set>
                                    <p:anim calcmode="lin" valueType="num">
                                      <p:cBhvr>
                                        <p:cTn id="63" dur="1000" fill="hold"/>
                                        <p:tgtEl>
                                          <p:spTgt spid="152602"/>
                                        </p:tgtEl>
                                        <p:attrNameLst>
                                          <p:attrName>ppt_w</p:attrName>
                                        </p:attrNameLst>
                                      </p:cBhvr>
                                      <p:tavLst>
                                        <p:tav tm="0">
                                          <p:val>
                                            <p:fltVal val="0"/>
                                          </p:val>
                                        </p:tav>
                                        <p:tav tm="100000">
                                          <p:val>
                                            <p:strVal val="#ppt_w"/>
                                          </p:val>
                                        </p:tav>
                                      </p:tavLst>
                                    </p:anim>
                                    <p:anim calcmode="lin" valueType="num">
                                      <p:cBhvr>
                                        <p:cTn id="64" dur="1000" fill="hold"/>
                                        <p:tgtEl>
                                          <p:spTgt spid="152602"/>
                                        </p:tgtEl>
                                        <p:attrNameLst>
                                          <p:attrName>ppt_h</p:attrName>
                                        </p:attrNameLst>
                                      </p:cBhvr>
                                      <p:tavLst>
                                        <p:tav tm="0">
                                          <p:val>
                                            <p:fltVal val="0"/>
                                          </p:val>
                                        </p:tav>
                                        <p:tav tm="100000">
                                          <p:val>
                                            <p:strVal val="#ppt_h"/>
                                          </p:val>
                                        </p:tav>
                                      </p:tavLst>
                                    </p:anim>
                                    <p:anim calcmode="lin" valueType="num">
                                      <p:cBhvr>
                                        <p:cTn id="65"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1"/>
                                        </p:tgtEl>
                                        <p:attrNameLst>
                                          <p:attrName>style.visibility</p:attrName>
                                        </p:attrNameLst>
                                      </p:cBhvr>
                                      <p:to>
                                        <p:strVal val="visible"/>
                                      </p:to>
                                    </p:set>
                                    <p:anim calcmode="lin" valueType="num">
                                      <p:cBhvr>
                                        <p:cTn id="71" dur="1000" fill="hold"/>
                                        <p:tgtEl>
                                          <p:spTgt spid="152601"/>
                                        </p:tgtEl>
                                        <p:attrNameLst>
                                          <p:attrName>ppt_w</p:attrName>
                                        </p:attrNameLst>
                                      </p:cBhvr>
                                      <p:tavLst>
                                        <p:tav tm="0">
                                          <p:val>
                                            <p:fltVal val="0"/>
                                          </p:val>
                                        </p:tav>
                                        <p:tav tm="100000">
                                          <p:val>
                                            <p:strVal val="#ppt_w"/>
                                          </p:val>
                                        </p:tav>
                                      </p:tavLst>
                                    </p:anim>
                                    <p:anim calcmode="lin" valueType="num">
                                      <p:cBhvr>
                                        <p:cTn id="72" dur="1000" fill="hold"/>
                                        <p:tgtEl>
                                          <p:spTgt spid="152601"/>
                                        </p:tgtEl>
                                        <p:attrNameLst>
                                          <p:attrName>ppt_h</p:attrName>
                                        </p:attrNameLst>
                                      </p:cBhvr>
                                      <p:tavLst>
                                        <p:tav tm="0">
                                          <p:val>
                                            <p:fltVal val="0"/>
                                          </p:val>
                                        </p:tav>
                                        <p:tav tm="100000">
                                          <p:val>
                                            <p:strVal val="#ppt_h"/>
                                          </p:val>
                                        </p:tav>
                                      </p:tavLst>
                                    </p:anim>
                                    <p:anim calcmode="lin" valueType="num">
                                      <p:cBhvr>
                                        <p:cTn id="73"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4"/>
                                        </p:tgtEl>
                                        <p:attrNameLst>
                                          <p:attrName>style.visibility</p:attrName>
                                        </p:attrNameLst>
                                      </p:cBhvr>
                                      <p:to>
                                        <p:strVal val="visible"/>
                                      </p:to>
                                    </p:set>
                                    <p:anim calcmode="lin" valueType="num">
                                      <p:cBhvr>
                                        <p:cTn id="87" dur="1000" fill="hold"/>
                                        <p:tgtEl>
                                          <p:spTgt spid="152604"/>
                                        </p:tgtEl>
                                        <p:attrNameLst>
                                          <p:attrName>ppt_w</p:attrName>
                                        </p:attrNameLst>
                                      </p:cBhvr>
                                      <p:tavLst>
                                        <p:tav tm="0">
                                          <p:val>
                                            <p:fltVal val="0"/>
                                          </p:val>
                                        </p:tav>
                                        <p:tav tm="100000">
                                          <p:val>
                                            <p:strVal val="#ppt_w"/>
                                          </p:val>
                                        </p:tav>
                                      </p:tavLst>
                                    </p:anim>
                                    <p:anim calcmode="lin" valueType="num">
                                      <p:cBhvr>
                                        <p:cTn id="88" dur="1000" fill="hold"/>
                                        <p:tgtEl>
                                          <p:spTgt spid="152604"/>
                                        </p:tgtEl>
                                        <p:attrNameLst>
                                          <p:attrName>ppt_h</p:attrName>
                                        </p:attrNameLst>
                                      </p:cBhvr>
                                      <p:tavLst>
                                        <p:tav tm="0">
                                          <p:val>
                                            <p:fltVal val="0"/>
                                          </p:val>
                                        </p:tav>
                                        <p:tav tm="100000">
                                          <p:val>
                                            <p:strVal val="#ppt_h"/>
                                          </p:val>
                                        </p:tav>
                                      </p:tavLst>
                                    </p:anim>
                                    <p:anim calcmode="lin" valueType="num">
                                      <p:cBhvr>
                                        <p:cTn id="89"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3"/>
                                        </p:tgtEl>
                                        <p:attrNameLst>
                                          <p:attrName>style.visibility</p:attrName>
                                        </p:attrNameLst>
                                      </p:cBhvr>
                                      <p:to>
                                        <p:strVal val="visible"/>
                                      </p:to>
                                    </p:set>
                                    <p:anim calcmode="lin" valueType="num">
                                      <p:cBhvr>
                                        <p:cTn id="95" dur="1000" fill="hold"/>
                                        <p:tgtEl>
                                          <p:spTgt spid="152603"/>
                                        </p:tgtEl>
                                        <p:attrNameLst>
                                          <p:attrName>ppt_w</p:attrName>
                                        </p:attrNameLst>
                                      </p:cBhvr>
                                      <p:tavLst>
                                        <p:tav tm="0">
                                          <p:val>
                                            <p:fltVal val="0"/>
                                          </p:val>
                                        </p:tav>
                                        <p:tav tm="100000">
                                          <p:val>
                                            <p:strVal val="#ppt_w"/>
                                          </p:val>
                                        </p:tav>
                                      </p:tavLst>
                                    </p:anim>
                                    <p:anim calcmode="lin" valueType="num">
                                      <p:cBhvr>
                                        <p:cTn id="96" dur="1000" fill="hold"/>
                                        <p:tgtEl>
                                          <p:spTgt spid="152603"/>
                                        </p:tgtEl>
                                        <p:attrNameLst>
                                          <p:attrName>ppt_h</p:attrName>
                                        </p:attrNameLst>
                                      </p:cBhvr>
                                      <p:tavLst>
                                        <p:tav tm="0">
                                          <p:val>
                                            <p:fltVal val="0"/>
                                          </p:val>
                                        </p:tav>
                                        <p:tav tm="100000">
                                          <p:val>
                                            <p:strVal val="#ppt_h"/>
                                          </p:val>
                                        </p:tav>
                                      </p:tavLst>
                                    </p:anim>
                                    <p:anim calcmode="lin" valueType="num">
                                      <p:cBhvr>
                                        <p:cTn id="97"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3"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2" name="Picture 21"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473325" y="0"/>
            <a:ext cx="3775075"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6694" name="Text Box 22"/>
          <p:cNvSpPr txBox="1">
            <a:spLocks noChangeArrowheads="1"/>
          </p:cNvSpPr>
          <p:nvPr/>
        </p:nvSpPr>
        <p:spPr bwMode="auto">
          <a:xfrm>
            <a:off x="8224838" y="76200"/>
            <a:ext cx="583814"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2000" b="1" dirty="0">
                <a:solidFill>
                  <a:schemeClr val="bg1"/>
                </a:solidFill>
                <a:latin typeface="Arial" panose="020B0604020202020204" pitchFamily="34" charset="0"/>
              </a:rPr>
              <a:t>192</a:t>
            </a:r>
            <a:endParaRPr lang="en-US" sz="2000" b="1" dirty="0">
              <a:latin typeface="Arial" panose="020B0604020202020204" pitchFamily="34" charset="0"/>
            </a:endParaRPr>
          </a:p>
        </p:txBody>
      </p:sp>
      <p:sp>
        <p:nvSpPr>
          <p:cNvPr id="156676" name="Text Box 4"/>
          <p:cNvSpPr txBox="1">
            <a:spLocks noChangeArrowheads="1"/>
          </p:cNvSpPr>
          <p:nvPr/>
        </p:nvSpPr>
        <p:spPr bwMode="auto">
          <a:xfrm>
            <a:off x="6400800"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موسى</a:t>
            </a:r>
            <a:endParaRPr lang="en-US" b="1" i="1" u="sng" dirty="0">
              <a:solidFill>
                <a:schemeClr val="bg1"/>
              </a:solidFill>
              <a:latin typeface="Times New Roman" charset="0"/>
            </a:endParaRPr>
          </a:p>
        </p:txBody>
      </p:sp>
      <p:sp>
        <p:nvSpPr>
          <p:cNvPr id="156677"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ea typeface="ＭＳ Ｐゴシック" charset="0"/>
                <a:cs typeface="ＭＳ Ｐゴシック" charset="0"/>
              </a:rPr>
              <a:t>القوانين اليهودية أكثر عدلاً</a:t>
            </a:r>
            <a:endParaRPr lang="en-US" sz="3600" dirty="0">
              <a:ea typeface="ＭＳ Ｐゴシック" charset="0"/>
              <a:cs typeface="ＭＳ Ｐゴシック" charset="0"/>
            </a:endParaRPr>
          </a:p>
        </p:txBody>
      </p:sp>
      <p:sp>
        <p:nvSpPr>
          <p:cNvPr id="156678" name="Text Box 6"/>
          <p:cNvSpPr txBox="1">
            <a:spLocks noChangeArrowheads="1"/>
          </p:cNvSpPr>
          <p:nvPr/>
        </p:nvSpPr>
        <p:spPr bwMode="auto">
          <a:xfrm>
            <a:off x="2438400"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حمورابي</a:t>
            </a:r>
            <a:endParaRPr lang="en-US" b="1" i="1" u="sng" dirty="0">
              <a:solidFill>
                <a:schemeClr val="bg1"/>
              </a:solidFill>
              <a:latin typeface="Times New Roman" charset="0"/>
            </a:endParaRPr>
          </a:p>
        </p:txBody>
      </p:sp>
      <p:sp>
        <p:nvSpPr>
          <p:cNvPr id="156680" name="Text Box 8"/>
          <p:cNvSpPr txBox="1">
            <a:spLocks noChangeArrowheads="1"/>
          </p:cNvSpPr>
          <p:nvPr/>
        </p:nvSpPr>
        <p:spPr bwMode="auto">
          <a:xfrm>
            <a:off x="41176" y="1279525"/>
            <a:ext cx="235594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u="sng" dirty="0">
                <a:solidFill>
                  <a:schemeClr val="bg1"/>
                </a:solidFill>
                <a:latin typeface="Arial" panose="020B0604020202020204" pitchFamily="34" charset="0"/>
              </a:rPr>
              <a:t>العقوبة</a:t>
            </a:r>
            <a:endParaRPr lang="en-US" b="1" i="1" u="sng" dirty="0">
              <a:solidFill>
                <a:schemeClr val="bg1"/>
              </a:solidFill>
              <a:latin typeface="Times New Roman" charset="0"/>
            </a:endParaRPr>
          </a:p>
        </p:txBody>
      </p:sp>
      <p:sp>
        <p:nvSpPr>
          <p:cNvPr id="156681" name="Text Box 9"/>
          <p:cNvSpPr txBox="1">
            <a:spLocks noChangeArrowheads="1"/>
          </p:cNvSpPr>
          <p:nvPr/>
        </p:nvSpPr>
        <p:spPr bwMode="auto">
          <a:xfrm>
            <a:off x="117376" y="1981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جرح رجل غني</a:t>
            </a:r>
            <a:endParaRPr lang="en-US" sz="2000" b="1" i="1" dirty="0">
              <a:solidFill>
                <a:schemeClr val="bg1"/>
              </a:solidFill>
              <a:latin typeface="Times New Roman" charset="0"/>
            </a:endParaRPr>
          </a:p>
        </p:txBody>
      </p:sp>
      <p:sp>
        <p:nvSpPr>
          <p:cNvPr id="156682" name="Text Box 10"/>
          <p:cNvSpPr txBox="1">
            <a:spLocks noChangeArrowheads="1"/>
          </p:cNvSpPr>
          <p:nvPr/>
        </p:nvSpPr>
        <p:spPr bwMode="auto">
          <a:xfrm>
            <a:off x="41176" y="3124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جرح رجل فقير</a:t>
            </a:r>
            <a:endParaRPr lang="en-US" sz="2000" b="1" i="1" dirty="0">
              <a:solidFill>
                <a:schemeClr val="bg1"/>
              </a:solidFill>
              <a:latin typeface="Times New Roman" charset="0"/>
            </a:endParaRPr>
          </a:p>
        </p:txBody>
      </p:sp>
      <p:sp>
        <p:nvSpPr>
          <p:cNvPr id="156683" name="Text Box 11"/>
          <p:cNvSpPr txBox="1">
            <a:spLocks noChangeArrowheads="1"/>
          </p:cNvSpPr>
          <p:nvPr/>
        </p:nvSpPr>
        <p:spPr bwMode="auto">
          <a:xfrm>
            <a:off x="41176" y="4267200"/>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قتل ابنة رجل غني</a:t>
            </a:r>
            <a:endParaRPr lang="en-US" sz="2000" b="1" i="1" dirty="0">
              <a:solidFill>
                <a:schemeClr val="bg1"/>
              </a:solidFill>
              <a:latin typeface="Times New Roman" charset="0"/>
            </a:endParaRPr>
          </a:p>
        </p:txBody>
      </p:sp>
      <p:sp>
        <p:nvSpPr>
          <p:cNvPr id="156684" name="Text Box 12"/>
          <p:cNvSpPr txBox="1">
            <a:spLocks noChangeArrowheads="1"/>
          </p:cNvSpPr>
          <p:nvPr/>
        </p:nvSpPr>
        <p:spPr bwMode="auto">
          <a:xfrm>
            <a:off x="41176" y="5591175"/>
            <a:ext cx="235594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جرح عبد</a:t>
            </a:r>
            <a:endParaRPr lang="en-US" sz="2000" b="1" i="1" dirty="0">
              <a:solidFill>
                <a:schemeClr val="bg1"/>
              </a:solidFill>
              <a:latin typeface="Times New Roman" charset="0"/>
            </a:endParaRPr>
          </a:p>
        </p:txBody>
      </p:sp>
      <p:sp>
        <p:nvSpPr>
          <p:cNvPr id="156685" name="Text Box 13"/>
          <p:cNvSpPr txBox="1">
            <a:spLocks noChangeArrowheads="1"/>
          </p:cNvSpPr>
          <p:nvPr/>
        </p:nvSpPr>
        <p:spPr bwMode="auto">
          <a:xfrm>
            <a:off x="6403975" y="1997075"/>
            <a:ext cx="2740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الجارح ينال نفس الجرح</a:t>
            </a:r>
            <a:endParaRPr lang="en-US" sz="2000" b="1" i="1" dirty="0">
              <a:solidFill>
                <a:schemeClr val="bg1"/>
              </a:solidFill>
              <a:latin typeface="Times New Roman" charset="0"/>
            </a:endParaRPr>
          </a:p>
        </p:txBody>
      </p:sp>
      <p:sp>
        <p:nvSpPr>
          <p:cNvPr id="156686" name="Text Box 14"/>
          <p:cNvSpPr txBox="1">
            <a:spLocks noChangeArrowheads="1"/>
          </p:cNvSpPr>
          <p:nvPr/>
        </p:nvSpPr>
        <p:spPr bwMode="auto">
          <a:xfrm>
            <a:off x="2365375" y="1981200"/>
            <a:ext cx="39592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2800" b="1" dirty="0">
                <a:solidFill>
                  <a:schemeClr val="bg1"/>
                </a:solidFill>
                <a:latin typeface="Arial" panose="020B0604020202020204" pitchFamily="34" charset="0"/>
                <a:ea typeface="+mn-ea"/>
                <a:cs typeface="+mn-cs"/>
              </a:rPr>
              <a:t>مثل العهد القديم</a:t>
            </a:r>
            <a:endParaRPr lang="en-US" sz="2000" b="1" i="1" dirty="0">
              <a:solidFill>
                <a:schemeClr val="bg1"/>
              </a:solidFill>
              <a:latin typeface="Times New Roman" pitchFamily="-112" charset="0"/>
              <a:ea typeface="+mn-ea"/>
              <a:cs typeface="+mn-cs"/>
            </a:endParaRPr>
          </a:p>
          <a:p>
            <a:pPr algn="ctr" eaLnBrk="1" hangingPunct="1">
              <a:defRPr/>
            </a:pPr>
            <a:r>
              <a:rPr lang="en-US" sz="2800" b="1" dirty="0">
                <a:solidFill>
                  <a:schemeClr val="bg1"/>
                </a:solidFill>
                <a:latin typeface="Arial" panose="020B0604020202020204" pitchFamily="34" charset="0"/>
                <a:ea typeface="+mn-ea"/>
                <a:cs typeface="+mn-cs"/>
              </a:rPr>
              <a:t>(196 - 197</a:t>
            </a:r>
            <a:r>
              <a:rPr lang="en-US" altLang="zh-CN" sz="2800" b="1" dirty="0">
                <a:solidFill>
                  <a:schemeClr val="bg1"/>
                </a:solidFill>
                <a:latin typeface="Arial" panose="020B0604020202020204" pitchFamily="34" charset="0"/>
                <a:ea typeface="华文细黑" pitchFamily="-112" charset="-122"/>
                <a:cs typeface="华文细黑" pitchFamily="-112" charset="-122"/>
              </a:rPr>
              <a:t>)</a:t>
            </a:r>
          </a:p>
        </p:txBody>
      </p:sp>
      <p:sp>
        <p:nvSpPr>
          <p:cNvPr id="156687" name="Text Box 15"/>
          <p:cNvSpPr txBox="1">
            <a:spLocks noChangeArrowheads="1"/>
          </p:cNvSpPr>
          <p:nvPr/>
        </p:nvSpPr>
        <p:spPr bwMode="auto">
          <a:xfrm>
            <a:off x="6327775"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2800" b="1" dirty="0">
                <a:solidFill>
                  <a:schemeClr val="bg1"/>
                </a:solidFill>
                <a:latin typeface="Arial" panose="020B0604020202020204" pitchFamily="34" charset="0"/>
              </a:rPr>
              <a:t>الجارح ينال نفس الجرح</a:t>
            </a:r>
            <a:endParaRPr lang="en-US" sz="2000" b="1" i="1" dirty="0">
              <a:solidFill>
                <a:schemeClr val="bg1"/>
              </a:solidFill>
              <a:latin typeface="Times New Roman" charset="0"/>
            </a:endParaRPr>
          </a:p>
        </p:txBody>
      </p:sp>
      <p:sp>
        <p:nvSpPr>
          <p:cNvPr id="156688" name="Text Box 16"/>
          <p:cNvSpPr txBox="1">
            <a:spLocks noChangeArrowheads="1"/>
          </p:cNvSpPr>
          <p:nvPr/>
        </p:nvSpPr>
        <p:spPr bwMode="auto">
          <a:xfrm>
            <a:off x="2365374" y="3124200"/>
            <a:ext cx="388302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defRPr/>
            </a:pPr>
            <a:r>
              <a:rPr lang="ar-JO" sz="2800" b="1" dirty="0">
                <a:solidFill>
                  <a:schemeClr val="bg1"/>
                </a:solidFill>
                <a:latin typeface="Arial" panose="020B0604020202020204" pitchFamily="34" charset="0"/>
                <a:ea typeface="+mn-ea"/>
                <a:cs typeface="+mn-cs"/>
              </a:rPr>
              <a:t>يغرم بمنا من الفضة (198)</a:t>
            </a:r>
            <a:endParaRPr lang="en-US" altLang="zh-CN" sz="2800" b="1" dirty="0">
              <a:solidFill>
                <a:schemeClr val="bg1"/>
              </a:solidFill>
              <a:latin typeface="Arial" panose="020B0604020202020204" pitchFamily="34" charset="0"/>
              <a:ea typeface="华文细黑" pitchFamily="-112" charset="-122"/>
              <a:cs typeface="华文细黑" pitchFamily="-112" charset="-122"/>
            </a:endParaRPr>
          </a:p>
        </p:txBody>
      </p:sp>
      <p:sp>
        <p:nvSpPr>
          <p:cNvPr id="156689" name="Text Box 17"/>
          <p:cNvSpPr txBox="1">
            <a:spLocks noChangeArrowheads="1"/>
          </p:cNvSpPr>
          <p:nvPr/>
        </p:nvSpPr>
        <p:spPr bwMode="auto">
          <a:xfrm>
            <a:off x="6327775" y="4283075"/>
            <a:ext cx="2819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لا تمييز بين الطبقات</a:t>
            </a:r>
            <a:endParaRPr lang="en-US" sz="2000" b="1" i="1" dirty="0">
              <a:solidFill>
                <a:schemeClr val="bg1"/>
              </a:solidFill>
              <a:latin typeface="Times New Roman" charset="0"/>
            </a:endParaRPr>
          </a:p>
        </p:txBody>
      </p:sp>
      <p:sp>
        <p:nvSpPr>
          <p:cNvPr id="156690" name="Text Box 18"/>
          <p:cNvSpPr txBox="1">
            <a:spLocks noChangeArrowheads="1"/>
          </p:cNvSpPr>
          <p:nvPr/>
        </p:nvSpPr>
        <p:spPr bwMode="auto">
          <a:xfrm>
            <a:off x="2365375" y="4267200"/>
            <a:ext cx="38830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قتل ابنة القاتل (209)</a:t>
            </a:r>
            <a:endParaRPr lang="en-US" altLang="zh-CN" sz="2000" b="1" i="1" dirty="0">
              <a:solidFill>
                <a:schemeClr val="bg1"/>
              </a:solidFill>
              <a:latin typeface="Times New Roman" charset="0"/>
              <a:ea typeface="华文细黑" charset="0"/>
              <a:cs typeface="华文细黑" charset="0"/>
            </a:endParaRPr>
          </a:p>
        </p:txBody>
      </p:sp>
      <p:sp>
        <p:nvSpPr>
          <p:cNvPr id="156691" name="Text Box 19"/>
          <p:cNvSpPr txBox="1">
            <a:spLocks noChangeArrowheads="1"/>
          </p:cNvSpPr>
          <p:nvPr/>
        </p:nvSpPr>
        <p:spPr bwMode="auto">
          <a:xfrm>
            <a:off x="6324600" y="5622925"/>
            <a:ext cx="2819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2800" b="1" dirty="0">
                <a:solidFill>
                  <a:schemeClr val="bg1"/>
                </a:solidFill>
                <a:latin typeface="Arial" panose="020B0604020202020204" pitchFamily="34" charset="0"/>
                <a:ea typeface="+mn-ea"/>
                <a:cs typeface="+mn-cs"/>
              </a:rPr>
              <a:t>لا تمييز بين الطبقات </a:t>
            </a:r>
            <a:endParaRPr lang="en-US" sz="2800" b="1" dirty="0">
              <a:solidFill>
                <a:schemeClr val="bg1"/>
              </a:solidFill>
              <a:latin typeface="Arial" panose="020B0604020202020204" pitchFamily="34" charset="0"/>
              <a:ea typeface="+mn-ea"/>
              <a:cs typeface="+mn-cs"/>
            </a:endParaRPr>
          </a:p>
        </p:txBody>
      </p:sp>
      <p:sp>
        <p:nvSpPr>
          <p:cNvPr id="156692" name="Text Box 20"/>
          <p:cNvSpPr txBox="1">
            <a:spLocks noChangeArrowheads="1"/>
          </p:cNvSpPr>
          <p:nvPr/>
        </p:nvSpPr>
        <p:spPr bwMode="auto">
          <a:xfrm>
            <a:off x="2362200" y="5607050"/>
            <a:ext cx="3959225"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rPr>
              <a:t>غرامة 5 شواقل فضة</a:t>
            </a:r>
          </a:p>
          <a:p>
            <a:pPr algn="ctr" eaLnBrk="1" hangingPunct="1">
              <a:defRPr/>
            </a:pPr>
            <a:r>
              <a:rPr lang="en-US" sz="2800" b="1" dirty="0">
                <a:solidFill>
                  <a:schemeClr val="bg1"/>
                </a:solidFill>
                <a:latin typeface="Arial" panose="020B0604020202020204" pitchFamily="34" charset="0"/>
              </a:rPr>
              <a:t>(</a:t>
            </a:r>
            <a:r>
              <a:rPr lang="ar-JO" sz="2800" b="1" dirty="0">
                <a:solidFill>
                  <a:schemeClr val="bg1"/>
                </a:solidFill>
                <a:latin typeface="Arial" panose="020B0604020202020204" pitchFamily="34" charset="0"/>
              </a:rPr>
              <a:t>211, 213</a:t>
            </a:r>
            <a:r>
              <a:rPr lang="en-US" altLang="zh-CN" sz="2800" b="1" dirty="0">
                <a:solidFill>
                  <a:schemeClr val="bg1"/>
                </a:solidFill>
                <a:latin typeface="Arial" panose="020B0604020202020204" pitchFamily="34" charset="0"/>
                <a:ea typeface="华文细黑" charset="0"/>
                <a:cs typeface="华文细黑" charset="0"/>
              </a:rPr>
              <a:t>)</a:t>
            </a:r>
            <a:endParaRPr lang="en-US" altLang="zh-CN" sz="2000" b="1" i="1" dirty="0">
              <a:solidFill>
                <a:schemeClr val="bg1"/>
              </a:solidFill>
              <a:latin typeface="Times New Roman" charset="0"/>
              <a:ea typeface="华文细黑" charset="0"/>
              <a:cs typeface="华文细黑" charset="0"/>
            </a:endParaRPr>
          </a:p>
          <a:p>
            <a:pPr algn="ctr" eaLnBrk="1" hangingPunct="1">
              <a:defRPr/>
            </a:pPr>
            <a:endParaRPr lang="en-US" altLang="zh-CN" sz="2000" b="1" i="1" dirty="0">
              <a:solidFill>
                <a:schemeClr val="bg1"/>
              </a:solidFill>
              <a:latin typeface="Times New Roman" charset="0"/>
              <a:ea typeface="华文细黑" charset="0"/>
              <a:cs typeface="华文细黑"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6"/>
                                        </p:tgtEl>
                                        <p:attrNameLst>
                                          <p:attrName>style.visibility</p:attrName>
                                        </p:attrNameLst>
                                      </p:cBhvr>
                                      <p:to>
                                        <p:strVal val="visible"/>
                                      </p:to>
                                    </p:set>
                                    <p:anim calcmode="lin" valueType="num">
                                      <p:cBhvr>
                                        <p:cTn id="15" dur="1000" fill="hold"/>
                                        <p:tgtEl>
                                          <p:spTgt spid="156686"/>
                                        </p:tgtEl>
                                        <p:attrNameLst>
                                          <p:attrName>ppt_w</p:attrName>
                                        </p:attrNameLst>
                                      </p:cBhvr>
                                      <p:tavLst>
                                        <p:tav tm="0">
                                          <p:val>
                                            <p:fltVal val="0"/>
                                          </p:val>
                                        </p:tav>
                                        <p:tav tm="100000">
                                          <p:val>
                                            <p:strVal val="#ppt_w"/>
                                          </p:val>
                                        </p:tav>
                                      </p:tavLst>
                                    </p:anim>
                                    <p:anim calcmode="lin" valueType="num">
                                      <p:cBhvr>
                                        <p:cTn id="16" dur="1000" fill="hold"/>
                                        <p:tgtEl>
                                          <p:spTgt spid="156686"/>
                                        </p:tgtEl>
                                        <p:attrNameLst>
                                          <p:attrName>ppt_h</p:attrName>
                                        </p:attrNameLst>
                                      </p:cBhvr>
                                      <p:tavLst>
                                        <p:tav tm="0">
                                          <p:val>
                                            <p:fltVal val="0"/>
                                          </p:val>
                                        </p:tav>
                                        <p:tav tm="100000">
                                          <p:val>
                                            <p:strVal val="#ppt_h"/>
                                          </p:val>
                                        </p:tav>
                                      </p:tavLst>
                                    </p:anim>
                                    <p:anim calcmode="lin" valueType="num">
                                      <p:cBhvr>
                                        <p:cTn id="17"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5"/>
                                        </p:tgtEl>
                                        <p:attrNameLst>
                                          <p:attrName>style.visibility</p:attrName>
                                        </p:attrNameLst>
                                      </p:cBhvr>
                                      <p:to>
                                        <p:strVal val="visible"/>
                                      </p:to>
                                    </p:set>
                                    <p:anim calcmode="lin" valueType="num">
                                      <p:cBhvr>
                                        <p:cTn id="23" dur="1000" fill="hold"/>
                                        <p:tgtEl>
                                          <p:spTgt spid="156685"/>
                                        </p:tgtEl>
                                        <p:attrNameLst>
                                          <p:attrName>ppt_w</p:attrName>
                                        </p:attrNameLst>
                                      </p:cBhvr>
                                      <p:tavLst>
                                        <p:tav tm="0">
                                          <p:val>
                                            <p:fltVal val="0"/>
                                          </p:val>
                                        </p:tav>
                                        <p:tav tm="100000">
                                          <p:val>
                                            <p:strVal val="#ppt_w"/>
                                          </p:val>
                                        </p:tav>
                                      </p:tavLst>
                                    </p:anim>
                                    <p:anim calcmode="lin" valueType="num">
                                      <p:cBhvr>
                                        <p:cTn id="24" dur="1000" fill="hold"/>
                                        <p:tgtEl>
                                          <p:spTgt spid="156685"/>
                                        </p:tgtEl>
                                        <p:attrNameLst>
                                          <p:attrName>ppt_h</p:attrName>
                                        </p:attrNameLst>
                                      </p:cBhvr>
                                      <p:tavLst>
                                        <p:tav tm="0">
                                          <p:val>
                                            <p:fltVal val="0"/>
                                          </p:val>
                                        </p:tav>
                                        <p:tav tm="100000">
                                          <p:val>
                                            <p:strVal val="#ppt_h"/>
                                          </p:val>
                                        </p:tav>
                                      </p:tavLst>
                                    </p:anim>
                                    <p:anim calcmode="lin" valueType="num">
                                      <p:cBhvr>
                                        <p:cTn id="25"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8"/>
                                        </p:tgtEl>
                                        <p:attrNameLst>
                                          <p:attrName>style.visibility</p:attrName>
                                        </p:attrNameLst>
                                      </p:cBhvr>
                                      <p:to>
                                        <p:strVal val="visible"/>
                                      </p:to>
                                    </p:set>
                                    <p:anim calcmode="lin" valueType="num">
                                      <p:cBhvr>
                                        <p:cTn id="39" dur="1000" fill="hold"/>
                                        <p:tgtEl>
                                          <p:spTgt spid="156688"/>
                                        </p:tgtEl>
                                        <p:attrNameLst>
                                          <p:attrName>ppt_w</p:attrName>
                                        </p:attrNameLst>
                                      </p:cBhvr>
                                      <p:tavLst>
                                        <p:tav tm="0">
                                          <p:val>
                                            <p:fltVal val="0"/>
                                          </p:val>
                                        </p:tav>
                                        <p:tav tm="100000">
                                          <p:val>
                                            <p:strVal val="#ppt_w"/>
                                          </p:val>
                                        </p:tav>
                                      </p:tavLst>
                                    </p:anim>
                                    <p:anim calcmode="lin" valueType="num">
                                      <p:cBhvr>
                                        <p:cTn id="40" dur="1000" fill="hold"/>
                                        <p:tgtEl>
                                          <p:spTgt spid="156688"/>
                                        </p:tgtEl>
                                        <p:attrNameLst>
                                          <p:attrName>ppt_h</p:attrName>
                                        </p:attrNameLst>
                                      </p:cBhvr>
                                      <p:tavLst>
                                        <p:tav tm="0">
                                          <p:val>
                                            <p:fltVal val="0"/>
                                          </p:val>
                                        </p:tav>
                                        <p:tav tm="100000">
                                          <p:val>
                                            <p:strVal val="#ppt_h"/>
                                          </p:val>
                                        </p:tav>
                                      </p:tavLst>
                                    </p:anim>
                                    <p:anim calcmode="lin" valueType="num">
                                      <p:cBhvr>
                                        <p:cTn id="41"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7"/>
                                        </p:tgtEl>
                                        <p:attrNameLst>
                                          <p:attrName>style.visibility</p:attrName>
                                        </p:attrNameLst>
                                      </p:cBhvr>
                                      <p:to>
                                        <p:strVal val="visible"/>
                                      </p:to>
                                    </p:set>
                                    <p:anim calcmode="lin" valueType="num">
                                      <p:cBhvr>
                                        <p:cTn id="47" dur="1000" fill="hold"/>
                                        <p:tgtEl>
                                          <p:spTgt spid="156687"/>
                                        </p:tgtEl>
                                        <p:attrNameLst>
                                          <p:attrName>ppt_w</p:attrName>
                                        </p:attrNameLst>
                                      </p:cBhvr>
                                      <p:tavLst>
                                        <p:tav tm="0">
                                          <p:val>
                                            <p:fltVal val="0"/>
                                          </p:val>
                                        </p:tav>
                                        <p:tav tm="100000">
                                          <p:val>
                                            <p:strVal val="#ppt_w"/>
                                          </p:val>
                                        </p:tav>
                                      </p:tavLst>
                                    </p:anim>
                                    <p:anim calcmode="lin" valueType="num">
                                      <p:cBhvr>
                                        <p:cTn id="48" dur="1000" fill="hold"/>
                                        <p:tgtEl>
                                          <p:spTgt spid="156687"/>
                                        </p:tgtEl>
                                        <p:attrNameLst>
                                          <p:attrName>ppt_h</p:attrName>
                                        </p:attrNameLst>
                                      </p:cBhvr>
                                      <p:tavLst>
                                        <p:tav tm="0">
                                          <p:val>
                                            <p:fltVal val="0"/>
                                          </p:val>
                                        </p:tav>
                                        <p:tav tm="100000">
                                          <p:val>
                                            <p:strVal val="#ppt_h"/>
                                          </p:val>
                                        </p:tav>
                                      </p:tavLst>
                                    </p:anim>
                                    <p:anim calcmode="lin" valueType="num">
                                      <p:cBhvr>
                                        <p:cTn id="49"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90"/>
                                        </p:tgtEl>
                                        <p:attrNameLst>
                                          <p:attrName>style.visibility</p:attrName>
                                        </p:attrNameLst>
                                      </p:cBhvr>
                                      <p:to>
                                        <p:strVal val="visible"/>
                                      </p:to>
                                    </p:set>
                                    <p:anim calcmode="lin" valueType="num">
                                      <p:cBhvr>
                                        <p:cTn id="63" dur="1000" fill="hold"/>
                                        <p:tgtEl>
                                          <p:spTgt spid="156690"/>
                                        </p:tgtEl>
                                        <p:attrNameLst>
                                          <p:attrName>ppt_w</p:attrName>
                                        </p:attrNameLst>
                                      </p:cBhvr>
                                      <p:tavLst>
                                        <p:tav tm="0">
                                          <p:val>
                                            <p:fltVal val="0"/>
                                          </p:val>
                                        </p:tav>
                                        <p:tav tm="100000">
                                          <p:val>
                                            <p:strVal val="#ppt_w"/>
                                          </p:val>
                                        </p:tav>
                                      </p:tavLst>
                                    </p:anim>
                                    <p:anim calcmode="lin" valueType="num">
                                      <p:cBhvr>
                                        <p:cTn id="64" dur="1000" fill="hold"/>
                                        <p:tgtEl>
                                          <p:spTgt spid="156690"/>
                                        </p:tgtEl>
                                        <p:attrNameLst>
                                          <p:attrName>ppt_h</p:attrName>
                                        </p:attrNameLst>
                                      </p:cBhvr>
                                      <p:tavLst>
                                        <p:tav tm="0">
                                          <p:val>
                                            <p:fltVal val="0"/>
                                          </p:val>
                                        </p:tav>
                                        <p:tav tm="100000">
                                          <p:val>
                                            <p:strVal val="#ppt_h"/>
                                          </p:val>
                                        </p:tav>
                                      </p:tavLst>
                                    </p:anim>
                                    <p:anim calcmode="lin" valueType="num">
                                      <p:cBhvr>
                                        <p:cTn id="65"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89"/>
                                        </p:tgtEl>
                                        <p:attrNameLst>
                                          <p:attrName>style.visibility</p:attrName>
                                        </p:attrNameLst>
                                      </p:cBhvr>
                                      <p:to>
                                        <p:strVal val="visible"/>
                                      </p:to>
                                    </p:set>
                                    <p:anim calcmode="lin" valueType="num">
                                      <p:cBhvr>
                                        <p:cTn id="71" dur="1000" fill="hold"/>
                                        <p:tgtEl>
                                          <p:spTgt spid="156689"/>
                                        </p:tgtEl>
                                        <p:attrNameLst>
                                          <p:attrName>ppt_w</p:attrName>
                                        </p:attrNameLst>
                                      </p:cBhvr>
                                      <p:tavLst>
                                        <p:tav tm="0">
                                          <p:val>
                                            <p:fltVal val="0"/>
                                          </p:val>
                                        </p:tav>
                                        <p:tav tm="100000">
                                          <p:val>
                                            <p:strVal val="#ppt_w"/>
                                          </p:val>
                                        </p:tav>
                                      </p:tavLst>
                                    </p:anim>
                                    <p:anim calcmode="lin" valueType="num">
                                      <p:cBhvr>
                                        <p:cTn id="72" dur="1000" fill="hold"/>
                                        <p:tgtEl>
                                          <p:spTgt spid="156689"/>
                                        </p:tgtEl>
                                        <p:attrNameLst>
                                          <p:attrName>ppt_h</p:attrName>
                                        </p:attrNameLst>
                                      </p:cBhvr>
                                      <p:tavLst>
                                        <p:tav tm="0">
                                          <p:val>
                                            <p:fltVal val="0"/>
                                          </p:val>
                                        </p:tav>
                                        <p:tav tm="100000">
                                          <p:val>
                                            <p:strVal val="#ppt_h"/>
                                          </p:val>
                                        </p:tav>
                                      </p:tavLst>
                                    </p:anim>
                                    <p:anim calcmode="lin" valueType="num">
                                      <p:cBhvr>
                                        <p:cTn id="73"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2"/>
                                        </p:tgtEl>
                                        <p:attrNameLst>
                                          <p:attrName>style.visibility</p:attrName>
                                        </p:attrNameLst>
                                      </p:cBhvr>
                                      <p:to>
                                        <p:strVal val="visible"/>
                                      </p:to>
                                    </p:set>
                                    <p:anim calcmode="lin" valueType="num">
                                      <p:cBhvr>
                                        <p:cTn id="87" dur="1000" fill="hold"/>
                                        <p:tgtEl>
                                          <p:spTgt spid="156692"/>
                                        </p:tgtEl>
                                        <p:attrNameLst>
                                          <p:attrName>ppt_w</p:attrName>
                                        </p:attrNameLst>
                                      </p:cBhvr>
                                      <p:tavLst>
                                        <p:tav tm="0">
                                          <p:val>
                                            <p:fltVal val="0"/>
                                          </p:val>
                                        </p:tav>
                                        <p:tav tm="100000">
                                          <p:val>
                                            <p:strVal val="#ppt_w"/>
                                          </p:val>
                                        </p:tav>
                                      </p:tavLst>
                                    </p:anim>
                                    <p:anim calcmode="lin" valueType="num">
                                      <p:cBhvr>
                                        <p:cTn id="88" dur="1000" fill="hold"/>
                                        <p:tgtEl>
                                          <p:spTgt spid="156692"/>
                                        </p:tgtEl>
                                        <p:attrNameLst>
                                          <p:attrName>ppt_h</p:attrName>
                                        </p:attrNameLst>
                                      </p:cBhvr>
                                      <p:tavLst>
                                        <p:tav tm="0">
                                          <p:val>
                                            <p:fltVal val="0"/>
                                          </p:val>
                                        </p:tav>
                                        <p:tav tm="100000">
                                          <p:val>
                                            <p:strVal val="#ppt_h"/>
                                          </p:val>
                                        </p:tav>
                                      </p:tavLst>
                                    </p:anim>
                                    <p:anim calcmode="lin" valueType="num">
                                      <p:cBhvr>
                                        <p:cTn id="89"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1"/>
                                        </p:tgtEl>
                                        <p:attrNameLst>
                                          <p:attrName>style.visibility</p:attrName>
                                        </p:attrNameLst>
                                      </p:cBhvr>
                                      <p:to>
                                        <p:strVal val="visible"/>
                                      </p:to>
                                    </p:set>
                                    <p:anim calcmode="lin" valueType="num">
                                      <p:cBhvr>
                                        <p:cTn id="95" dur="1000" fill="hold"/>
                                        <p:tgtEl>
                                          <p:spTgt spid="156691"/>
                                        </p:tgtEl>
                                        <p:attrNameLst>
                                          <p:attrName>ppt_w</p:attrName>
                                        </p:attrNameLst>
                                      </p:cBhvr>
                                      <p:tavLst>
                                        <p:tav tm="0">
                                          <p:val>
                                            <p:fltVal val="0"/>
                                          </p:val>
                                        </p:tav>
                                        <p:tav tm="100000">
                                          <p:val>
                                            <p:strVal val="#ppt_w"/>
                                          </p:val>
                                        </p:tav>
                                      </p:tavLst>
                                    </p:anim>
                                    <p:anim calcmode="lin" valueType="num">
                                      <p:cBhvr>
                                        <p:cTn id="96" dur="1000" fill="hold"/>
                                        <p:tgtEl>
                                          <p:spTgt spid="156691"/>
                                        </p:tgtEl>
                                        <p:attrNameLst>
                                          <p:attrName>ppt_h</p:attrName>
                                        </p:attrNameLst>
                                      </p:cBhvr>
                                      <p:tavLst>
                                        <p:tav tm="0">
                                          <p:val>
                                            <p:fltVal val="0"/>
                                          </p:val>
                                        </p:tav>
                                        <p:tav tm="100000">
                                          <p:val>
                                            <p:strVal val="#ppt_h"/>
                                          </p:val>
                                        </p:tav>
                                      </p:tavLst>
                                    </p:anim>
                                    <p:anim calcmode="lin" valueType="num">
                                      <p:cBhvr>
                                        <p:cTn id="97"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57200" indent="-457200" eaLnBrk="1" hangingPunct="1">
                  <a:defRPr/>
                </a:pPr>
                <a:endParaRPr lang="en-US" sz="2800" b="1" dirty="0">
                  <a:latin typeface="Arial" panose="020B0604020202020204" pitchFamily="34" charset="0"/>
                  <a:cs typeface="Arial" panose="020B0604020202020204" pitchFamily="34" charset="0"/>
                </a:endParaRPr>
              </a:p>
              <a:p>
                <a:pPr marL="914400" lvl="1" indent="-457200" algn="r">
                  <a:defRPr/>
                </a:pPr>
                <a:r>
                  <a:rPr lang="ar-JO" sz="2800" b="1" dirty="0">
                    <a:latin typeface="Arial" panose="020B0604020202020204" pitchFamily="34" charset="0"/>
                    <a:ea typeface="Times New Roman" charset="0"/>
                    <a:cs typeface="Arial" panose="020B0604020202020204" pitchFamily="34" charset="0"/>
                  </a:rPr>
                  <a:t>1. قانون </a:t>
                </a:r>
                <a:r>
                  <a:rPr lang="ar-JO" sz="2800" b="1" dirty="0">
                    <a:solidFill>
                      <a:srgbClr val="FFFF00"/>
                    </a:solidFill>
                    <a:latin typeface="Arial" panose="020B0604020202020204" pitchFamily="34" charset="0"/>
                    <a:ea typeface="Times New Roman" charset="0"/>
                    <a:cs typeface="Arial" panose="020B0604020202020204" pitchFamily="34" charset="0"/>
                  </a:rPr>
                  <a:t>التبني</a:t>
                </a:r>
                <a:r>
                  <a:rPr lang="ar-JO" sz="2800" b="1" dirty="0">
                    <a:latin typeface="Arial" panose="020B0604020202020204" pitchFamily="34" charset="0"/>
                    <a:ea typeface="Times New Roman" charset="0"/>
                    <a:cs typeface="Arial" panose="020B0604020202020204" pitchFamily="34" charset="0"/>
                  </a:rPr>
                  <a:t> الذي صنع لأليعازر وارث إبراهيم (تك 15) . 191</a:t>
                </a:r>
                <a:r>
                  <a:rPr lang="en-US" sz="2800" b="1" dirty="0">
                    <a:latin typeface="Arial" panose="020B0604020202020204" pitchFamily="34" charset="0"/>
                    <a:ea typeface="Times New Roman" charset="0"/>
                    <a:cs typeface="Arial" panose="020B0604020202020204" pitchFamily="34" charset="0"/>
                  </a:rPr>
                  <a:t> </a:t>
                </a:r>
                <a:endParaRPr lang="en-US" sz="1050" b="1" dirty="0">
                  <a:latin typeface="Arial" panose="020B0604020202020204" pitchFamily="34" charset="0"/>
                  <a:ea typeface="Times New Roman" charset="0"/>
                  <a:cs typeface="Arial" panose="020B0604020202020204" pitchFamily="34" charset="0"/>
                </a:endParaRPr>
              </a:p>
              <a:p>
                <a:pPr marL="914400" lvl="1" indent="-457200">
                  <a:defRPr/>
                </a:pPr>
                <a:endParaRPr lang="en-US" sz="2800" b="1" dirty="0">
                  <a:latin typeface="Arial" panose="020B0604020202020204" pitchFamily="34" charset="0"/>
                  <a:cs typeface="Arial" panose="020B0604020202020204" pitchFamily="34" charset="0"/>
                </a:endParaRPr>
              </a:p>
              <a:p>
                <a:pPr marL="914400" lvl="1" indent="-457200" algn="r">
                  <a:defRPr/>
                </a:pPr>
                <a:r>
                  <a:rPr lang="ar-JO" sz="2800" b="1" dirty="0">
                    <a:latin typeface="Arial" panose="020B0604020202020204" pitchFamily="34" charset="0"/>
                    <a:ea typeface="Times New Roman" charset="0"/>
                    <a:cs typeface="Arial" panose="020B0604020202020204" pitchFamily="34" charset="0"/>
                  </a:rPr>
                  <a:t>2. </a:t>
                </a:r>
                <a:r>
                  <a:rPr lang="ar-JO" sz="2800" b="1" dirty="0">
                    <a:solidFill>
                      <a:srgbClr val="FFFF00"/>
                    </a:solidFill>
                    <a:latin typeface="Arial" panose="020B0604020202020204" pitchFamily="34" charset="0"/>
                    <a:ea typeface="Times New Roman" charset="0"/>
                    <a:cs typeface="Arial" panose="020B0604020202020204" pitchFamily="34" charset="0"/>
                  </a:rPr>
                  <a:t>إعطاء هاجر </a:t>
                </a:r>
                <a:r>
                  <a:rPr lang="ar-JO" sz="2800" b="1" dirty="0">
                    <a:latin typeface="Arial" panose="020B0604020202020204" pitchFamily="34" charset="0"/>
                    <a:ea typeface="Times New Roman" charset="0"/>
                    <a:cs typeface="Arial" panose="020B0604020202020204" pitchFamily="34" charset="0"/>
                  </a:rPr>
                  <a:t>لإبراهيم (تك 16) وبلهة (تك 30 : 4) وزلفة         (تك 30 : 9) ليعقوب وهذا يتماشى مع 146 .</a:t>
                </a:r>
                <a:r>
                  <a:rPr lang="en-US" sz="2800" b="1" dirty="0">
                    <a:latin typeface="Arial" panose="020B0604020202020204" pitchFamily="34" charset="0"/>
                    <a:ea typeface="Times New Roman" charset="0"/>
                    <a:cs typeface="Arial" panose="020B0604020202020204" pitchFamily="34" charset="0"/>
                  </a:rPr>
                  <a:t> </a:t>
                </a:r>
              </a:p>
              <a:p>
                <a:pPr marL="914400" lvl="1" indent="-457200">
                  <a:defRPr/>
                </a:pPr>
                <a:endParaRPr lang="en-US" sz="2800" b="1" dirty="0">
                  <a:latin typeface="Arial" panose="020B0604020202020204" pitchFamily="34" charset="0"/>
                  <a:cs typeface="Arial" panose="020B0604020202020204" pitchFamily="34" charset="0"/>
                </a:endParaRPr>
              </a:p>
              <a:p>
                <a:pPr marL="914400" lvl="1" indent="-457200" algn="r">
                  <a:defRPr/>
                </a:pPr>
                <a:r>
                  <a:rPr lang="ar-JO" sz="2800" b="1" dirty="0">
                    <a:latin typeface="Arial" panose="020B0604020202020204" pitchFamily="34" charset="0"/>
                    <a:ea typeface="Times New Roman" charset="0"/>
                    <a:cs typeface="Arial" panose="020B0604020202020204" pitchFamily="34" charset="0"/>
                  </a:rPr>
                  <a:t>3. </a:t>
                </a:r>
                <a:r>
                  <a:rPr lang="ar-JO" sz="2800" b="1" dirty="0">
                    <a:solidFill>
                      <a:srgbClr val="FFFF00"/>
                    </a:solidFill>
                    <a:latin typeface="Arial" panose="020B0604020202020204" pitchFamily="34" charset="0"/>
                    <a:ea typeface="Times New Roman" charset="0"/>
                    <a:cs typeface="Arial" panose="020B0604020202020204" pitchFamily="34" charset="0"/>
                  </a:rPr>
                  <a:t>شراء حقل المكفيلة</a:t>
                </a:r>
                <a:r>
                  <a:rPr lang="ar-JO" sz="2800" b="1" dirty="0">
                    <a:latin typeface="Arial" panose="020B0604020202020204" pitchFamily="34" charset="0"/>
                    <a:ea typeface="Times New Roman" charset="0"/>
                    <a:cs typeface="Arial" panose="020B0604020202020204" pitchFamily="34" charset="0"/>
                  </a:rPr>
                  <a:t> من إبراهيم (تك 23) تم اجرائه في توافق صارم مع التشريعات التجارية . 7  </a:t>
                </a:r>
                <a:r>
                  <a:rPr lang="en-US" sz="2800" b="1" dirty="0">
                    <a:latin typeface="Arial" panose="020B0604020202020204" pitchFamily="34" charset="0"/>
                    <a:ea typeface="Times New Roman" charset="0"/>
                    <a:cs typeface="Arial" panose="020B0604020202020204" pitchFamily="34" charset="0"/>
                  </a:rPr>
                  <a:t> </a:t>
                </a:r>
              </a:p>
              <a:p>
                <a:pPr marL="914400" lvl="1" indent="-457200">
                  <a:defRPr/>
                </a:pPr>
                <a:endParaRPr lang="en-US" sz="2800" b="1" dirty="0">
                  <a:latin typeface="Arial" panose="020B0604020202020204" pitchFamily="34" charset="0"/>
                  <a:ea typeface="Times New Roman" charset="0"/>
                  <a:cs typeface="Arial" panose="020B0604020202020204" pitchFamily="34" charset="0"/>
                </a:endParaRPr>
              </a:p>
              <a:p>
                <a:pPr marL="914400" lvl="1" indent="-457200" algn="r">
                  <a:defRPr/>
                </a:pPr>
                <a:r>
                  <a:rPr lang="ar-JO" sz="2800" b="1" dirty="0">
                    <a:latin typeface="Arial" panose="020B0604020202020204" pitchFamily="34" charset="0"/>
                    <a:ea typeface="Times New Roman" charset="0"/>
                    <a:cs typeface="Arial" panose="020B0604020202020204" pitchFamily="34" charset="0"/>
                  </a:rPr>
                  <a:t>4. عقوبة </a:t>
                </a:r>
                <a:r>
                  <a:rPr lang="ar-JO" sz="2800" b="1" dirty="0">
                    <a:solidFill>
                      <a:srgbClr val="FFFF00"/>
                    </a:solidFill>
                    <a:latin typeface="Arial" panose="020B0604020202020204" pitchFamily="34" charset="0"/>
                    <a:ea typeface="Times New Roman" charset="0"/>
                    <a:cs typeface="Arial" panose="020B0604020202020204" pitchFamily="34" charset="0"/>
                  </a:rPr>
                  <a:t>موت السارق </a:t>
                </a:r>
                <a:r>
                  <a:rPr lang="ar-JO" sz="2800" b="1" dirty="0">
                    <a:latin typeface="Arial" panose="020B0604020202020204" pitchFamily="34" charset="0"/>
                    <a:ea typeface="Times New Roman" charset="0"/>
                    <a:cs typeface="Arial" panose="020B0604020202020204" pitchFamily="34" charset="0"/>
                  </a:rPr>
                  <a:t>التي قالها يعقوب للابان (تك 31 : 32) جاءت من هذا القانون بمعاقبة مدنس المقدسات بالموت . 6</a:t>
                </a:r>
                <a:endParaRPr lang="en-US" sz="2800" b="1" dirty="0">
                  <a:latin typeface="Arial" panose="020B0604020202020204" pitchFamily="34" charset="0"/>
                  <a:ea typeface="Times New Roman" charset="0"/>
                  <a:cs typeface="Arial" panose="020B0604020202020204" pitchFamily="34" charset="0"/>
                </a:endParaRP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ar-JO" sz="3600" u="sng" dirty="0">
                <a:solidFill>
                  <a:schemeClr val="tx1"/>
                </a:solidFill>
                <a:effectLst/>
                <a:ea typeface="ＭＳ Ｐゴシック" charset="0"/>
                <a:cs typeface="Arial" panose="020B0604020202020204" pitchFamily="34" charset="0"/>
              </a:rPr>
              <a:t>قوانين حمورابي في سفر التكوين</a:t>
            </a:r>
            <a:endParaRPr lang="en-US" sz="3600" dirty="0">
              <a:ea typeface="ＭＳ Ｐゴシック" charset="0"/>
              <a:cs typeface="Arial" panose="020B0604020202020204" pitchFamily="34" charset="0"/>
            </a:endParaRPr>
          </a:p>
        </p:txBody>
      </p:sp>
      <p:sp>
        <p:nvSpPr>
          <p:cNvPr id="145411" name="Text Box 9"/>
          <p:cNvSpPr txBox="1">
            <a:spLocks noChangeArrowheads="1"/>
          </p:cNvSpPr>
          <p:nvPr/>
        </p:nvSpPr>
        <p:spPr bwMode="auto">
          <a:xfrm>
            <a:off x="8229600"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192أ</a:t>
            </a:r>
            <a:endParaRPr lang="en-US" b="1" dirty="0">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2400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28700" lvl="1" indent="-457200" algn="r">
              <a:spcBef>
                <a:spcPct val="50000"/>
              </a:spcBef>
            </a:pPr>
            <a:r>
              <a:rPr lang="ar-JO" sz="2800" b="1" dirty="0">
                <a:latin typeface="Arial" panose="020B0604020202020204" pitchFamily="34" charset="0"/>
                <a:cs typeface="Times New Roman" charset="0"/>
              </a:rPr>
              <a:t>5. </a:t>
            </a:r>
            <a:r>
              <a:rPr lang="ar-JO" sz="2800" b="1" dirty="0">
                <a:solidFill>
                  <a:srgbClr val="FFFF00"/>
                </a:solidFill>
                <a:latin typeface="Arial" panose="020B0604020202020204" pitchFamily="34" charset="0"/>
                <a:cs typeface="Times New Roman" charset="0"/>
              </a:rPr>
              <a:t>القتل عن طريق الحرق و</a:t>
            </a:r>
            <a:r>
              <a:rPr lang="ar-JO" sz="2800" b="1" dirty="0">
                <a:latin typeface="Arial" panose="020B0604020202020204" pitchFamily="34" charset="0"/>
                <a:cs typeface="Times New Roman" charset="0"/>
              </a:rPr>
              <a:t>التي هدد يهوذا كنته ثامار بها (تك 38 : 24) بحسب القانون البابلي 110</a:t>
            </a:r>
            <a:endParaRPr lang="en-US" sz="2800" b="1" dirty="0">
              <a:latin typeface="Arial" panose="020B0604020202020204" pitchFamily="34" charset="0"/>
              <a:cs typeface="Times New Roman" charset="0"/>
            </a:endParaRPr>
          </a:p>
          <a:p>
            <a:pPr marL="1028700" lvl="1" indent="-457200">
              <a:spcBef>
                <a:spcPct val="50000"/>
              </a:spcBef>
              <a:buFontTx/>
              <a:buAutoNum type="arabicPeriod" startAt="5"/>
            </a:pPr>
            <a:endParaRPr lang="en-US" sz="1600" b="1" dirty="0">
              <a:latin typeface="Arial" panose="020B0604020202020204" pitchFamily="34" charset="0"/>
              <a:cs typeface="Times New Roman" charset="0"/>
            </a:endParaRPr>
          </a:p>
          <a:p>
            <a:pPr marL="1028700" lvl="1" indent="-457200" algn="r">
              <a:spcBef>
                <a:spcPct val="50000"/>
              </a:spcBef>
            </a:pPr>
            <a:r>
              <a:rPr lang="ar-JO" sz="2800" b="1" dirty="0">
                <a:latin typeface="Arial" panose="020B0604020202020204" pitchFamily="34" charset="0"/>
                <a:cs typeface="Times New Roman" charset="0"/>
              </a:rPr>
              <a:t>6. اقتراح وكيل يوسف أن الشخص الذي وجد معه الكأس يموت (تك 44 : 9) يتناغم مع قانون </a:t>
            </a:r>
            <a:r>
              <a:rPr lang="ar-JO" sz="2800" b="1" dirty="0">
                <a:solidFill>
                  <a:srgbClr val="FFFF00"/>
                </a:solidFill>
                <a:latin typeface="Arial" panose="020B0604020202020204" pitchFamily="34" charset="0"/>
                <a:cs typeface="Times New Roman" charset="0"/>
              </a:rPr>
              <a:t>قتل أي شخص يسرق شيء من قصر </a:t>
            </a:r>
            <a:r>
              <a:rPr lang="ar-JO" sz="2800" b="1" dirty="0">
                <a:latin typeface="Arial" panose="020B0604020202020204" pitchFamily="34" charset="0"/>
                <a:cs typeface="Times New Roman" charset="0"/>
              </a:rPr>
              <a:t>. 6</a:t>
            </a:r>
            <a:endParaRPr lang="en-US" sz="2800" b="1" dirty="0">
              <a:latin typeface="Arial" panose="020B0604020202020204" pitchFamily="34" charset="0"/>
              <a:cs typeface="Times New Roman" charset="0"/>
            </a:endParaRP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ar-JO" sz="3200" u="sng" dirty="0">
                <a:solidFill>
                  <a:schemeClr val="tx1"/>
                </a:solidFill>
                <a:effectLst/>
                <a:ea typeface="ＭＳ Ｐゴシック" charset="0"/>
                <a:cs typeface="Arial" panose="020B0604020202020204" pitchFamily="34" charset="0"/>
              </a:rPr>
              <a:t>قوانين حمورابي في سفر التكوين</a:t>
            </a:r>
            <a:endParaRPr lang="en-US" sz="4000" dirty="0">
              <a:ea typeface="ＭＳ Ｐゴシック" charset="0"/>
              <a:cs typeface="Arial" panose="020B0604020202020204" pitchFamily="34" charset="0"/>
            </a:endParaRPr>
          </a:p>
        </p:txBody>
      </p:sp>
      <p:sp>
        <p:nvSpPr>
          <p:cNvPr id="147459" name="Text Box 4"/>
          <p:cNvSpPr txBox="1">
            <a:spLocks noChangeArrowheads="1"/>
          </p:cNvSpPr>
          <p:nvPr/>
        </p:nvSpPr>
        <p:spPr bwMode="auto">
          <a:xfrm>
            <a:off x="8229600" y="4445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192أ</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375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85850" lvl="1" indent="-514350">
              <a:spcBef>
                <a:spcPct val="50000"/>
              </a:spcBef>
            </a:pPr>
            <a:endParaRPr lang="en-US" sz="2800" b="1" dirty="0">
              <a:latin typeface="Arial" panose="020B0604020202020204" pitchFamily="34" charset="0"/>
              <a:cs typeface="Times New Roman" charset="0"/>
            </a:endParaRPr>
          </a:p>
          <a:p>
            <a:pPr marL="1085850" lvl="1" indent="-514350" algn="r">
              <a:spcBef>
                <a:spcPct val="50000"/>
              </a:spcBef>
            </a:pPr>
            <a:r>
              <a:rPr lang="ar-JO" sz="2800" b="1" dirty="0">
                <a:latin typeface="Arial" panose="020B0604020202020204" pitchFamily="34" charset="0"/>
                <a:cs typeface="Times New Roman" charset="0"/>
              </a:rPr>
              <a:t>7. </a:t>
            </a:r>
            <a:r>
              <a:rPr lang="ar-JO" sz="2800" b="1" dirty="0">
                <a:solidFill>
                  <a:srgbClr val="FFFF00"/>
                </a:solidFill>
                <a:latin typeface="Arial" panose="020B0604020202020204" pitchFamily="34" charset="0"/>
                <a:cs typeface="Times New Roman" charset="0"/>
              </a:rPr>
              <a:t>إعطاء نصيب خاص من يعقوب لابنه المفضل يوسف </a:t>
            </a:r>
            <a:r>
              <a:rPr lang="ar-JO" sz="2800" b="1" dirty="0">
                <a:latin typeface="Arial" panose="020B0604020202020204" pitchFamily="34" charset="0"/>
                <a:cs typeface="Times New Roman" charset="0"/>
              </a:rPr>
              <a:t>(تك 48 : 22) تم إيجاده في القانون 165</a:t>
            </a:r>
            <a:endParaRPr lang="en-US" sz="2800" b="1" dirty="0">
              <a:latin typeface="Arial" panose="020B0604020202020204" pitchFamily="34" charset="0"/>
              <a:cs typeface="Times New Roman" charset="0"/>
            </a:endParaRPr>
          </a:p>
          <a:p>
            <a:pPr marL="1085850" lvl="1" indent="-514350" algn="r">
              <a:spcBef>
                <a:spcPct val="50000"/>
              </a:spcBef>
            </a:pPr>
            <a:r>
              <a:rPr lang="ar-JO" sz="2800" b="1" dirty="0">
                <a:latin typeface="Arial" panose="020B0604020202020204" pitchFamily="34" charset="0"/>
                <a:cs typeface="Times New Roman" charset="0"/>
              </a:rPr>
              <a:t>8. </a:t>
            </a:r>
            <a:r>
              <a:rPr lang="ar-JO" sz="2800" b="1" dirty="0">
                <a:solidFill>
                  <a:srgbClr val="FFFF00"/>
                </a:solidFill>
                <a:latin typeface="Arial" panose="020B0604020202020204" pitchFamily="34" charset="0"/>
                <a:cs typeface="Times New Roman" charset="0"/>
              </a:rPr>
              <a:t>حرمان رأوبين من حقوق البكورية </a:t>
            </a:r>
            <a:r>
              <a:rPr lang="ar-JO" sz="2800" b="1" dirty="0">
                <a:latin typeface="Arial" panose="020B0604020202020204" pitchFamily="34" charset="0"/>
                <a:cs typeface="Times New Roman" charset="0"/>
              </a:rPr>
              <a:t>(تك 49 : 4) كانت الطريقة لمعاقبة تصرفه بحسب قانون حمورابي 158</a:t>
            </a:r>
            <a:endParaRPr lang="en-US" sz="2800" b="1" dirty="0">
              <a:latin typeface="Arial" panose="020B0604020202020204" pitchFamily="34" charset="0"/>
              <a:cs typeface="Arial" panose="020B0604020202020204" pitchFamily="34" charset="0"/>
            </a:endParaRPr>
          </a:p>
          <a:p>
            <a:pPr marL="1085850" lvl="1" indent="-514350" algn="r">
              <a:spcBef>
                <a:spcPct val="50000"/>
              </a:spcBef>
            </a:pPr>
            <a:r>
              <a:rPr lang="ar-JO" sz="2800" b="1" dirty="0">
                <a:latin typeface="Arial" panose="020B0604020202020204" pitchFamily="34" charset="0"/>
                <a:cs typeface="Arial" panose="020B0604020202020204" pitchFamily="34" charset="0"/>
              </a:rPr>
              <a:t>9. </a:t>
            </a:r>
            <a:r>
              <a:rPr lang="ar-JO" sz="2800" b="1" dirty="0">
                <a:solidFill>
                  <a:srgbClr val="FFFF00"/>
                </a:solidFill>
                <a:latin typeface="Arial" panose="020B0604020202020204" pitchFamily="34" charset="0"/>
                <a:cs typeface="Arial" panose="020B0604020202020204" pitchFamily="34" charset="0"/>
              </a:rPr>
              <a:t>عجز إبراهيم عن بيع هاجر </a:t>
            </a:r>
            <a:r>
              <a:rPr lang="ar-JO" sz="2800" b="1" dirty="0">
                <a:latin typeface="Arial" panose="020B0604020202020204" pitchFamily="34" charset="0"/>
                <a:cs typeface="Arial" panose="020B0604020202020204" pitchFamily="34" charset="0"/>
              </a:rPr>
              <a:t>(تك 16 : 6) مسجل في شريعة حمورابي لأنها كانت الزوجة الجارية التي ولدت ابنا لإبراهيم . 119</a:t>
            </a:r>
            <a:r>
              <a:rPr lang="en-US" sz="2800" b="1" dirty="0">
                <a:latin typeface="Arial" panose="020B0604020202020204" pitchFamily="34" charset="0"/>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ar-JO" sz="3200" u="sng" dirty="0">
                <a:solidFill>
                  <a:schemeClr val="tx1"/>
                </a:solidFill>
                <a:effectLst/>
                <a:ea typeface="ＭＳ Ｐゴシック" charset="0"/>
                <a:cs typeface="Arial" panose="020B0604020202020204" pitchFamily="34" charset="0"/>
              </a:rPr>
              <a:t>قوانين حمورابي في سفر التكوين</a:t>
            </a:r>
            <a:endParaRPr lang="en-US" sz="4000" dirty="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229600" y="4445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192أ</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9"/>
          <p:cNvSpPr>
            <a:spLocks noGrp="1" noChangeArrowheads="1"/>
          </p:cNvSpPr>
          <p:nvPr>
            <p:ph type="title"/>
          </p:nvPr>
        </p:nvSpPr>
        <p:spPr>
          <a:xfrm>
            <a:off x="25400" y="333375"/>
            <a:ext cx="9083675" cy="715963"/>
          </a:xfrm>
        </p:spPr>
        <p:txBody>
          <a:bodyPr/>
          <a:lstStyle/>
          <a:p>
            <a:pPr eaLnBrk="1" hangingPunct="1"/>
            <a:r>
              <a:rPr lang="ar-JO" sz="2400" dirty="0">
                <a:solidFill>
                  <a:srgbClr val="FFFFFF"/>
                </a:solidFill>
                <a:effectLst/>
                <a:ea typeface="ＭＳ Ｐゴシック" charset="0"/>
                <a:cs typeface="ＭＳ Ｐゴシック" charset="0"/>
              </a:rPr>
              <a:t>اختلافات بعض القوانين البابلية عن العهد القديم</a:t>
            </a:r>
            <a:endParaRPr lang="en-US" sz="2400" dirty="0">
              <a:solidFill>
                <a:srgbClr val="FFFFFF"/>
              </a:solidFill>
              <a:effectLst/>
              <a:ea typeface="ＭＳ Ｐゴシック" charset="0"/>
              <a:cs typeface="ＭＳ Ｐゴシック" charset="0"/>
            </a:endParaRPr>
          </a:p>
        </p:txBody>
      </p:sp>
      <p:graphicFrame>
        <p:nvGraphicFramePr>
          <p:cNvPr id="171011" name="Group 3"/>
          <p:cNvGraphicFramePr>
            <a:graphicFrameLocks noGrp="1"/>
          </p:cNvGraphicFramePr>
          <p:nvPr>
            <p:ph type="tbl" idx="1"/>
          </p:nvPr>
        </p:nvGraphicFramePr>
        <p:xfrm>
          <a:off x="7938" y="1038225"/>
          <a:ext cx="9101137" cy="5836251"/>
        </p:xfrm>
        <a:graphic>
          <a:graphicData uri="http://schemas.openxmlformats.org/drawingml/2006/table">
            <a:tbl>
              <a:tblPr/>
              <a:tblGrid>
                <a:gridCol w="2741110">
                  <a:extLst>
                    <a:ext uri="{9D8B030D-6E8A-4147-A177-3AD203B41FA5}">
                      <a16:colId xmlns:a16="http://schemas.microsoft.com/office/drawing/2014/main" val="20000"/>
                    </a:ext>
                  </a:extLst>
                </a:gridCol>
                <a:gridCol w="2726426">
                  <a:extLst>
                    <a:ext uri="{9D8B030D-6E8A-4147-A177-3AD203B41FA5}">
                      <a16:colId xmlns:a16="http://schemas.microsoft.com/office/drawing/2014/main" val="20001"/>
                    </a:ext>
                  </a:extLst>
                </a:gridCol>
                <a:gridCol w="3633601">
                  <a:extLst>
                    <a:ext uri="{9D8B030D-6E8A-4147-A177-3AD203B41FA5}">
                      <a16:colId xmlns:a16="http://schemas.microsoft.com/office/drawing/2014/main" val="20002"/>
                    </a:ext>
                  </a:extLst>
                </a:gridCol>
              </a:tblGrid>
              <a:tr h="5921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أساس القانون</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defRPr/>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حمورابي</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موسى</a:t>
                      </a:r>
                      <a:endParaRPr kumimoji="0" lang="en-US" sz="32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أساس القانون</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قرار الملك</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شخصية يهوه</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100589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حافز عدم ارتكاب الخطأ</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إهانة أهواء إله ما</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lang="ar-JO" sz="2000" b="1" i="0" dirty="0">
                          <a:latin typeface="Arial" panose="020B0604020202020204" pitchFamily="34" charset="0"/>
                        </a:rPr>
                        <a:t>قداسة الله: "كونوا قديسين كما أنا قدوس" (لاويين 19: 2) و</a:t>
                      </a:r>
                      <a:r>
                        <a:rPr lang="ar-JO" sz="2000" b="1" baseline="0" dirty="0"/>
                        <a:t>محبت</a:t>
                      </a:r>
                      <a:r>
                        <a:rPr lang="ar-JO" sz="2000" b="1" dirty="0"/>
                        <a:t>ه (تثنية 6: 4-5)</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نظام الحكم</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مدني</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إلهي</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الفروق الإجتماعية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كثيرة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لا يوجد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العقوبة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صارمة ( عقوبة الموت </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العلني )</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lang="ar-JO" sz="2000" b="1" i="0" dirty="0">
                          <a:latin typeface="Arial" panose="020B0604020202020204" pitchFamily="34" charset="0"/>
                        </a:rPr>
                        <a:t>معقولة (يتم استخدام عقوبة الإعدام بشكل ضئيل)</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الآلهة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تعدد الآلهة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التوحيد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النساء</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الإستغلال مسموح</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محترمة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العبيد</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لا حقوق (لا راحة أو إقامة دائمة)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الحقوق ( راحة السبت, حرية بعد 6 سنوات)</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الحياة البشرية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رخيصة ومستهلكة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ar-JO"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rPr>
                        <a:t>لها قيمة عالية</a:t>
                      </a:r>
                      <a:endParaRPr kumimoji="0" lang="en-US" sz="2000" b="1" i="0" u="none" strike="noStrike" cap="none" normalizeH="0" baseline="0" dirty="0">
                        <a:ln>
                          <a:noFill/>
                        </a:ln>
                        <a:solidFill>
                          <a:schemeClr val="tx1"/>
                        </a:solidFill>
                        <a:effectLst/>
                        <a:latin typeface="Arial" panose="020B0604020202020204" pitchFamily="34" charset="0"/>
                        <a:ea typeface="Times New Roman" pitchFamily="-112" charset="0"/>
                        <a:cs typeface="Arial" panose="020B0604020202020204" pitchFamily="34" charset="0"/>
                      </a:endParaRP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51600" name="Text Box 2"/>
          <p:cNvSpPr txBox="1">
            <a:spLocks noChangeArrowheads="1"/>
          </p:cNvSpPr>
          <p:nvPr/>
        </p:nvSpPr>
        <p:spPr bwMode="auto">
          <a:xfrm>
            <a:off x="8101013" y="44450"/>
            <a:ext cx="10429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rPr>
              <a:t>192ب</a:t>
            </a:r>
            <a:endParaRPr lang="en-US" b="1" dirty="0">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mn-cs"/>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dirty="0">
                <a:solidFill>
                  <a:srgbClr val="FFFFFF"/>
                </a:solidFill>
                <a:ea typeface="+mj-ea"/>
                <a:cs typeface="+mj-cs"/>
              </a:rPr>
              <a:t>قائمة الشعوب</a:t>
            </a:r>
            <a:endParaRPr lang="en-US" sz="3600" dirty="0">
              <a:solidFill>
                <a:srgbClr val="FFFFFF"/>
              </a:solidFill>
              <a:ea typeface="+mj-ea"/>
              <a:cs typeface="+mj-cs"/>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b="1" dirty="0">
                <a:latin typeface="Arial" panose="020B0604020202020204" pitchFamily="34" charset="0"/>
              </a:rPr>
              <a:t>السومريين</a:t>
            </a:r>
            <a:endParaRPr lang="en-US" sz="3600" b="1" dirty="0">
              <a:latin typeface="Arial" panose="020B0604020202020204" pitchFamily="34"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600" b="1" dirty="0">
                <a:solidFill>
                  <a:srgbClr val="2A51FF"/>
                </a:solidFill>
                <a:latin typeface="Arial" panose="020B0604020202020204" pitchFamily="34" charset="0"/>
              </a:rPr>
              <a:t>أمم سام</a:t>
            </a:r>
            <a:endParaRPr lang="en-US" sz="3600" b="1" dirty="0">
              <a:latin typeface="Arial" panose="020B0604020202020204" pitchFamily="34"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600" b="1" dirty="0">
                <a:solidFill>
                  <a:srgbClr val="047E1C"/>
                </a:solidFill>
                <a:latin typeface="Arial" panose="020B0604020202020204" pitchFamily="34" charset="0"/>
              </a:rPr>
              <a:t>أمم حام</a:t>
            </a:r>
            <a:endParaRPr lang="en-US" sz="3600" b="1" dirty="0">
              <a:latin typeface="Arial" panose="020B0604020202020204" pitchFamily="34"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1" dirty="0">
              <a:solidFill>
                <a:srgbClr val="2A51FF"/>
              </a:solidFill>
              <a:latin typeface="Arial" panose="020B0604020202020204" pitchFamily="34"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1" dirty="0">
              <a:solidFill>
                <a:srgbClr val="2A51FF"/>
              </a:solidFill>
              <a:latin typeface="Arial" panose="020B0604020202020204" pitchFamily="34"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pPr algn="ctr"/>
            <a:endParaRPr lang="en-US" b="1" dirty="0">
              <a:solidFill>
                <a:srgbClr val="2A51FF"/>
              </a:solidFill>
              <a:latin typeface="Arial" panose="020B0604020202020204" pitchFamily="34"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10B05"/>
                </a:solidFill>
                <a:latin typeface="Arial" panose="020B0604020202020204" pitchFamily="34" charset="0"/>
              </a:rPr>
              <a:t>أمم يافث</a:t>
            </a:r>
            <a:endParaRPr lang="en-US" sz="3600" b="1" dirty="0">
              <a:latin typeface="Arial" panose="020B0604020202020204" pitchFamily="34" charset="0"/>
            </a:endParaRPr>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b="1" dirty="0">
                <a:latin typeface="Arial" panose="020B0604020202020204" pitchFamily="34" charset="0"/>
              </a:rPr>
              <a:t>الكنعانيين</a:t>
            </a:r>
            <a:endParaRPr lang="en-US" sz="3600" b="1" dirty="0">
              <a:latin typeface="Arial" panose="020B0604020202020204" pitchFamily="34"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600" b="1" dirty="0">
                <a:solidFill>
                  <a:srgbClr val="FFFFFF"/>
                </a:solidFill>
                <a:latin typeface="Arial" panose="020B0604020202020204" pitchFamily="34" charset="0"/>
              </a:rPr>
              <a:t>أراراط</a:t>
            </a:r>
            <a:endParaRPr lang="en-US" sz="3600" b="1" dirty="0">
              <a:solidFill>
                <a:schemeClr val="bg1"/>
              </a:solidFill>
              <a:latin typeface="Arial" panose="020B0604020202020204" pitchFamily="34"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b="1" dirty="0">
                <a:latin typeface="Arial" panose="020B0604020202020204" pitchFamily="34" charset="0"/>
              </a:rPr>
              <a:t>المصريين</a:t>
            </a:r>
            <a:endParaRPr lang="en-US" sz="3600" b="1" dirty="0">
              <a:latin typeface="Arial" panose="020B0604020202020204" pitchFamily="34" charset="0"/>
            </a:endParaRPr>
          </a:p>
        </p:txBody>
      </p:sp>
      <p:sp>
        <p:nvSpPr>
          <p:cNvPr id="153615" name="Text Box 16"/>
          <p:cNvSpPr txBox="1">
            <a:spLocks noChangeArrowheads="1"/>
          </p:cNvSpPr>
          <p:nvPr/>
        </p:nvSpPr>
        <p:spPr bwMode="auto">
          <a:xfrm>
            <a:off x="8615363" y="0"/>
            <a:ext cx="505267" cy="46166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rPr>
              <a:t>17</a:t>
            </a:r>
            <a:endParaRPr lang="en-US" b="1"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mn-cs"/>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2283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2283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endParaRPr>
          </a:p>
        </p:txBody>
      </p:sp>
      <p:sp>
        <p:nvSpPr>
          <p:cNvPr id="2283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2283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2283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endParaRPr>
          </a:p>
        </p:txBody>
      </p:sp>
      <p:sp>
        <p:nvSpPr>
          <p:cNvPr id="228371"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mn-cs"/>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mn-cs"/>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28375"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25</a:t>
            </a:r>
          </a:p>
        </p:txBody>
      </p:sp>
      <p:sp>
        <p:nvSpPr>
          <p:cNvPr id="155671"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dirty="0">
                <a:latin typeface="Arial" panose="020B0604020202020204" pitchFamily="34" charset="0"/>
              </a:rPr>
              <a:t>  </a:t>
            </a:r>
          </a:p>
        </p:txBody>
      </p:sp>
      <p:pic>
        <p:nvPicPr>
          <p:cNvPr id="155672"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b="1" dirty="0">
              <a:latin typeface="Arial" panose="020B0604020202020204" pitchFamily="34" charset="0"/>
              <a:ea typeface="+mn-ea"/>
              <a:cs typeface="+mn-cs"/>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endParaRPr>
          </a:p>
        </p:txBody>
      </p:sp>
      <p:sp>
        <p:nvSpPr>
          <p:cNvPr id="228382" name="Text Box 30"/>
          <p:cNvSpPr txBox="1">
            <a:spLocks noChangeArrowheads="1"/>
          </p:cNvSpPr>
          <p:nvPr/>
        </p:nvSpPr>
        <p:spPr bwMode="auto">
          <a:xfrm>
            <a:off x="152400" y="1143000"/>
            <a:ext cx="6134112" cy="3508653"/>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ar-JO" b="1" dirty="0">
                <a:latin typeface="Arial" panose="020B0604020202020204" pitchFamily="34" charset="0"/>
              </a:rPr>
              <a:t>بعد أن صنعت جدول الأمم في سلسلة نسب بسيطة ، أردت أن أرى عدد أسمائها التي تم توثيقها في سجلات الدول الأخرى في الشرق الأوسط ... [رأيت أن] جدول الأمم قد أدرج جميع عائلات وقبائل الجنس البشري في مجموعاتهم الصحيحة ، سواء كانت تلك التجمعات إثنوية أو لغوية أو جغرافية. كانت جميع الأسماء دون استثناء دقيقة ، وخلال أكثر من خمسة وعشرين عامًا من البحث والتحليل ، لم أكتشف خطأ واحدًا أو بيانًا كاذبًا للحقائق في قائمة الشعوب</a:t>
            </a:r>
          </a:p>
          <a:p>
            <a:pPr algn="r">
              <a:spcBef>
                <a:spcPct val="50000"/>
              </a:spcBef>
              <a:defRPr/>
            </a:pPr>
            <a:r>
              <a:rPr lang="ar-JO" sz="2000" b="1" dirty="0">
                <a:latin typeface="Arial" panose="020B0604020202020204" pitchFamily="34" charset="0"/>
              </a:rPr>
              <a:t>بيل كوبر, بعد الطوفان, ( تشيتستر : خمر جديد, 1995 ) 39 – 39 </a:t>
            </a:r>
            <a:endParaRPr lang="en-US" sz="2000" b="1" dirty="0">
              <a:latin typeface="Arial" panose="020B0604020202020204" pitchFamily="34"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3200" b="1" dirty="0">
                <a:latin typeface="Arial" panose="020B0604020202020204" pitchFamily="34" charset="0"/>
                <a:ea typeface="ＭＳ Ｐゴシック" charset="0"/>
                <a:cs typeface="Arial" panose="020B0604020202020204" pitchFamily="34" charset="0"/>
              </a:rPr>
              <a:t>هل قائمة الشعوب دقيقة بحسب تكوين 10 - 11</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6"/>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676400" y="1828800"/>
            <a:ext cx="533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588" name="Rectangle 1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ru-RU" altLang="ja-JP" dirty="0">
                <a:solidFill>
                  <a:schemeClr val="bg1"/>
                </a:solidFill>
                <a:ea typeface="Osaka" charset="0"/>
                <a:cs typeface="Osaka" charset="0"/>
              </a:rPr>
              <a:t>”</a:t>
            </a:r>
            <a:r>
              <a:rPr lang="ar-JO" dirty="0">
                <a:solidFill>
                  <a:schemeClr val="bg1"/>
                </a:solidFill>
                <a:ea typeface="Osaka" charset="0"/>
                <a:cs typeface="Osaka" charset="0"/>
              </a:rPr>
              <a:t>الأرض للرب</a:t>
            </a:r>
            <a:r>
              <a:rPr lang="ru-RU" altLang="ja-JP" dirty="0">
                <a:solidFill>
                  <a:schemeClr val="bg1"/>
                </a:solidFill>
                <a:ea typeface="Osaka" charset="0"/>
                <a:cs typeface="Osaka" charset="0"/>
              </a:rPr>
              <a:t>"</a:t>
            </a:r>
            <a:endParaRPr lang="en-US" dirty="0">
              <a:solidFill>
                <a:schemeClr val="bg1"/>
              </a:solidFill>
              <a:ea typeface="Osaka" charset="0"/>
              <a:cs typeface="Osak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dirty="0">
                <a:solidFill>
                  <a:srgbClr val="FFFFFF"/>
                </a:solidFill>
                <a:ea typeface="ＭＳ Ｐゴシック" charset="0"/>
              </a:rPr>
              <a:t>خلفيات العهد القديم</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ar-JO" dirty="0">
                <a:solidFill>
                  <a:srgbClr val="FFFF00"/>
                </a:solidFill>
                <a:ea typeface="ＭＳ Ｐゴシック" charset="0"/>
              </a:rPr>
              <a:t>بالإيمان (عب 11)</a:t>
            </a:r>
            <a:endParaRPr lang="en-US" dirty="0">
              <a:solidFill>
                <a:srgbClr val="FFFF00"/>
              </a:solidFill>
              <a:ea typeface="ＭＳ Ｐゴシック" charset="0"/>
            </a:endParaRP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defRPr/>
            </a:pPr>
            <a:r>
              <a:rPr lang="ar-JO" sz="2400" dirty="0">
                <a:effectLst>
                  <a:glow rad="127000">
                    <a:srgbClr val="000000">
                      <a:alpha val="96000"/>
                    </a:srgbClr>
                  </a:glow>
                </a:effectLst>
                <a:latin typeface="Arial" panose="020B0604020202020204" pitchFamily="34" charset="0"/>
              </a:rPr>
              <a:t>ب</a:t>
            </a:r>
            <a:r>
              <a:rPr lang="ar-JO" sz="2400" dirty="0">
                <a:solidFill>
                  <a:srgbClr val="FFFF00"/>
                </a:solidFill>
                <a:effectLst>
                  <a:glow rad="127000">
                    <a:srgbClr val="000000">
                      <a:alpha val="96000"/>
                    </a:srgbClr>
                  </a:glow>
                </a:effectLst>
                <a:latin typeface="Arial" panose="020B0604020202020204" pitchFamily="34" charset="0"/>
              </a:rPr>
              <a:t>الإيمان</a:t>
            </a:r>
            <a:r>
              <a:rPr lang="ar-JO" sz="2400" dirty="0">
                <a:effectLst>
                  <a:glow rad="127000">
                    <a:srgbClr val="000000">
                      <a:alpha val="96000"/>
                    </a:srgbClr>
                  </a:glow>
                </a:effectLst>
                <a:latin typeface="Arial" panose="020B0604020202020204" pitchFamily="34" charset="0"/>
              </a:rPr>
              <a:t> نوح لما أوحي إليه عن أمور لم تر بعد خاف فبنى فلكاً لخلاص بيته ف</a:t>
            </a:r>
            <a:r>
              <a:rPr lang="ar-JO" sz="2400" dirty="0">
                <a:solidFill>
                  <a:srgbClr val="FFFF00"/>
                </a:solidFill>
                <a:effectLst>
                  <a:glow rad="127000">
                    <a:srgbClr val="000000">
                      <a:alpha val="96000"/>
                    </a:srgbClr>
                  </a:glow>
                </a:effectLst>
                <a:latin typeface="Arial" panose="020B0604020202020204" pitchFamily="34" charset="0"/>
              </a:rPr>
              <a:t>به</a:t>
            </a:r>
            <a:r>
              <a:rPr lang="ar-JO" sz="2400" dirty="0">
                <a:effectLst>
                  <a:glow rad="127000">
                    <a:srgbClr val="000000">
                      <a:alpha val="96000"/>
                    </a:srgbClr>
                  </a:glow>
                </a:effectLst>
                <a:latin typeface="Arial" panose="020B0604020202020204" pitchFamily="34" charset="0"/>
              </a:rPr>
              <a:t> دان العالم وصار وارثاً للبر الذي حسب </a:t>
            </a:r>
            <a:r>
              <a:rPr lang="ar-JO" sz="2400" dirty="0">
                <a:solidFill>
                  <a:srgbClr val="FFFF00"/>
                </a:solidFill>
                <a:effectLst>
                  <a:glow rad="127000">
                    <a:srgbClr val="000000">
                      <a:alpha val="96000"/>
                    </a:srgbClr>
                  </a:glow>
                </a:effectLst>
                <a:latin typeface="Arial" panose="020B0604020202020204" pitchFamily="34" charset="0"/>
              </a:rPr>
              <a:t>الإيمان</a:t>
            </a:r>
            <a:r>
              <a:rPr lang="ar-JO" sz="2400" dirty="0">
                <a:effectLst>
                  <a:glow rad="127000">
                    <a:srgbClr val="000000">
                      <a:alpha val="96000"/>
                    </a:srgbClr>
                  </a:glow>
                </a:effectLst>
                <a:latin typeface="Arial" panose="020B0604020202020204" pitchFamily="34" charset="0"/>
              </a:rPr>
              <a:t> (عب 11 : 7)</a:t>
            </a:r>
            <a:endParaRPr lang="en-US" sz="2400" dirty="0">
              <a:effectLst>
                <a:glow rad="127000">
                  <a:srgbClr val="000000">
                    <a:alpha val="96000"/>
                  </a:srgbClr>
                </a:glow>
              </a:effectLst>
              <a:latin typeface="Arial" panose="020B0604020202020204" pitchFamily="34" charset="0"/>
            </a:endParaRPr>
          </a:p>
        </p:txBody>
      </p:sp>
      <p:pic>
        <p:nvPicPr>
          <p:cNvPr id="6" name="Picture 5"/>
          <p:cNvPicPr>
            <a:picLocks noChangeAspect="1"/>
          </p:cNvPicPr>
          <p:nvPr/>
        </p:nvPicPr>
        <p:blipFill>
          <a:blip r:embed="rId2" cstate="print"/>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6822</TotalTime>
  <Words>4316</Words>
  <Application>Microsoft Macintosh PowerPoint</Application>
  <PresentationFormat>On-screen Show (4:3)</PresentationFormat>
  <Paragraphs>714</Paragraphs>
  <Slides>85</Slides>
  <Notes>76</Notes>
  <HiddenSlides>0</HiddenSlides>
  <MMClips>0</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85</vt:i4>
      </vt:variant>
    </vt:vector>
  </HeadingPairs>
  <TitlesOfParts>
    <vt:vector size="122" baseType="lpstr">
      <vt:lpstr>ＭＳ Ｐゴシック</vt:lpstr>
      <vt:lpstr>Osaka</vt:lpstr>
      <vt:lpstr>Times</vt:lpstr>
      <vt:lpstr>Accordance</vt:lpstr>
      <vt:lpstr>Arial</vt:lpstr>
      <vt:lpstr>Arial Black</vt:lpstr>
      <vt:lpstr>Arial Narrow</vt:lpstr>
      <vt:lpstr>Arial Rounded MT Bold</vt:lpstr>
      <vt:lpstr>Calibri</vt:lpstr>
      <vt:lpstr>Comic Sans MS</vt:lpstr>
      <vt:lpstr>Franklin Gothic Heavy</vt:lpstr>
      <vt:lpstr>Garamond</vt:lpstr>
      <vt:lpstr>Impact</vt:lpstr>
      <vt:lpstr>Monotype Sorts</vt:lpstr>
      <vt:lpstr>Times New Roman</vt:lpstr>
      <vt:lpstr>Verdana</vt:lpstr>
      <vt:lpstr>Wingdings</vt:lpstr>
      <vt:lpstr>Orbit</vt:lpstr>
      <vt:lpstr>Kimono</vt:lpstr>
      <vt:lpstr>untitled 2</vt:lpstr>
      <vt:lpstr>Default Design</vt:lpstr>
      <vt:lpstr>Topo</vt:lpstr>
      <vt:lpstr>Blank Presentation</vt:lpstr>
      <vt:lpstr>1_Orbit</vt:lpstr>
      <vt:lpstr>2_Default Design</vt:lpstr>
      <vt:lpstr>azures</vt:lpstr>
      <vt:lpstr>3_Default Design</vt:lpstr>
      <vt:lpstr>4_Default Design</vt:lpstr>
      <vt:lpstr>3_Blank Presentation</vt:lpstr>
      <vt:lpstr>3_Orbit</vt:lpstr>
      <vt:lpstr>4_Orbit</vt:lpstr>
      <vt:lpstr>Office Theme</vt:lpstr>
      <vt:lpstr>16_Default Design</vt:lpstr>
      <vt:lpstr>5_Default Design</vt:lpstr>
      <vt:lpstr>1_Default Design</vt:lpstr>
      <vt:lpstr>6_Default Design</vt:lpstr>
      <vt:lpstr>15_Default Design</vt:lpstr>
      <vt:lpstr>الأدب الوثني</vt:lpstr>
      <vt:lpstr>توازي الأدب مع سفر التكوين</vt:lpstr>
      <vt:lpstr>ملحمة أتراحاسيس</vt:lpstr>
      <vt:lpstr>تكوين</vt:lpstr>
      <vt:lpstr>أسئلة يجب علينا الإجابة عليها</vt:lpstr>
      <vt:lpstr>شخصية نوح</vt:lpstr>
      <vt:lpstr>الحاجة لبداية جديدة</vt:lpstr>
      <vt:lpstr>Noah &amp; His Son</vt:lpstr>
      <vt:lpstr>بالإيمان (عب 11)</vt:lpstr>
      <vt:lpstr>Noah &amp; His Son</vt:lpstr>
      <vt:lpstr>Building the Ark</vt:lpstr>
      <vt:lpstr>Food in the Ark</vt:lpstr>
      <vt:lpstr>Noah &amp; His Study</vt:lpstr>
      <vt:lpstr>Cubit Diagram Sample</vt:lpstr>
      <vt:lpstr>حجم فلك نوح</vt:lpstr>
      <vt:lpstr>The Ark</vt:lpstr>
      <vt:lpstr>The Ark</vt:lpstr>
      <vt:lpstr>الخط الزمني للطوفان</vt:lpstr>
      <vt:lpstr>الخط الزمني للطوفان</vt:lpstr>
      <vt:lpstr>توازي الطوفان</vt:lpstr>
      <vt:lpstr>حياة الآباء الطويلة</vt:lpstr>
      <vt:lpstr>قائمة الملوك السومريين</vt:lpstr>
      <vt:lpstr>قائمة ملوك السومريين</vt:lpstr>
      <vt:lpstr>متوشالح</vt:lpstr>
      <vt:lpstr>لماذا لم تدخل الديناصورات إلى فلك نوح؟</vt:lpstr>
      <vt:lpstr>تكوين 6 : 19</vt:lpstr>
      <vt:lpstr>نقار الخشب كان موجوداً في الفلك أيضاً</vt:lpstr>
      <vt:lpstr>تكوين 7 </vt:lpstr>
      <vt:lpstr> هل كان هناك فرق إذا كان الطوفان كونياً</vt:lpstr>
      <vt:lpstr>د. هوغ روس : مدافع عن الطوفان الشرق أوسطي</vt:lpstr>
      <vt:lpstr>د. هوغ روس : مدافع عن الطوفان الشرق أوسطي</vt:lpstr>
      <vt:lpstr>لكن لماذا لا يكون الطوفان محلياً؟</vt:lpstr>
      <vt:lpstr>لكن لماذا لا يكون الطوفان محلياً</vt:lpstr>
      <vt:lpstr>لكن لماذا لا يكون الطوفان محلياً؟</vt:lpstr>
      <vt:lpstr>كم كان ارتفاع المياه؟</vt:lpstr>
      <vt:lpstr>لكن لماذا لا يكون الطوفان محلياً؟</vt:lpstr>
      <vt:lpstr>CW-Local Flood 1 01129</vt:lpstr>
      <vt:lpstr>CW-Local Flood 2 01130</vt:lpstr>
      <vt:lpstr>طوفان محلي؟</vt:lpstr>
      <vt:lpstr> باري بيتزل أطلس مودي 75</vt:lpstr>
      <vt:lpstr>رودينيا – العالم الذي هلك</vt:lpstr>
      <vt:lpstr>العالم الذي هلك</vt:lpstr>
      <vt:lpstr>تكوين 8</vt:lpstr>
      <vt:lpstr>أهمية الطوفان</vt:lpstr>
      <vt:lpstr>Flood Legends</vt:lpstr>
      <vt:lpstr>يؤمن المستهزئون بالتوحيد</vt:lpstr>
      <vt:lpstr>يشكك المستهزئون بالطوفان</vt:lpstr>
      <vt:lpstr>عاش آدم وحواء مع الديناصورات قبل ذلك بقرون فلماذا نعتقد أن الديناصورات ماتت قبل الطوفان؟</vt:lpstr>
      <vt:lpstr>يمكن أن تدخل الديناصورات الصغيرة إلى الفلك</vt:lpstr>
      <vt:lpstr>عاشت الديناصورات مؤخراً</vt:lpstr>
      <vt:lpstr>بياولف ومخلوقات الدنمارك</vt:lpstr>
      <vt:lpstr>وحش الصياد الياباني الميت</vt:lpstr>
      <vt:lpstr>هل هو سمكة قرش؟</vt:lpstr>
      <vt:lpstr>Noah's Ark Mt. Ararat</vt:lpstr>
      <vt:lpstr>تكوين 9 </vt:lpstr>
      <vt:lpstr>معنى اسم كل من الآباء لعشرة أجيال</vt:lpstr>
      <vt:lpstr>العبادة وقوس قزح</vt:lpstr>
      <vt:lpstr>نوح لم يكن كاملاً</vt:lpstr>
      <vt:lpstr>نوح لم يكن كاملاً</vt:lpstr>
      <vt:lpstr>ملحمة جلجامش  اللوح الرابع</vt:lpstr>
      <vt:lpstr>PowerPoint Presentation</vt:lpstr>
      <vt:lpstr>Flood Legends</vt:lpstr>
      <vt:lpstr>الشخصية الصينية للفلك</vt:lpstr>
      <vt:lpstr>أنواع الأدب الوثني</vt:lpstr>
      <vt:lpstr>توازي أدب الحكمة</vt:lpstr>
      <vt:lpstr>توازي أدب الحكمة</vt:lpstr>
      <vt:lpstr>أنواع الأدب الوثني</vt:lpstr>
      <vt:lpstr>توازي أدب الحكمة</vt:lpstr>
      <vt:lpstr>أنواع الأدب الوثني</vt:lpstr>
      <vt:lpstr>توازي أدب الحكمة</vt:lpstr>
      <vt:lpstr>أنواع الأدب الوثني</vt:lpstr>
      <vt:lpstr>أنواع الأدب الوثني</vt:lpstr>
      <vt:lpstr>الشرائع قبل سيناء</vt:lpstr>
      <vt:lpstr>توازي رموز القانون مع سفر الخروج</vt:lpstr>
      <vt:lpstr>القوانين اليهودية أكثر عدلاً</vt:lpstr>
      <vt:lpstr>القوانين اليهودية أكثر عدلاً</vt:lpstr>
      <vt:lpstr>قوانين حمورابي في سفر التكوين</vt:lpstr>
      <vt:lpstr>قوانين حمورابي في سفر التكوين</vt:lpstr>
      <vt:lpstr>قوانين حمورابي في سفر التكوين</vt:lpstr>
      <vt:lpstr>اختلافات بعض القوانين البابلية عن العهد القديم</vt:lpstr>
      <vt:lpstr>قائمة الشعوب</vt:lpstr>
      <vt:lpstr>هل قائمة الشعوب دقيقة بحسب تكوين 10 - 11</vt:lpstr>
      <vt:lpstr>”الأرض للرب"</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265</cp:revision>
  <dcterms:created xsi:type="dcterms:W3CDTF">2009-07-29T02:44:41Z</dcterms:created>
  <dcterms:modified xsi:type="dcterms:W3CDTF">2024-03-25T18:04:04Z</dcterms:modified>
</cp:coreProperties>
</file>